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0" r:id="rId3"/>
    <p:sldId id="257" r:id="rId4"/>
    <p:sldId id="261" r:id="rId5"/>
    <p:sldId id="262" r:id="rId6"/>
    <p:sldId id="268" r:id="rId7"/>
    <p:sldId id="267" r:id="rId8"/>
    <p:sldId id="272" r:id="rId9"/>
    <p:sldId id="273" r:id="rId10"/>
    <p:sldId id="27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1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22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108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23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025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83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0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0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4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61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45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6340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414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310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944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973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4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0%BE%D1%8D%D1%82" TargetMode="External"/><Relationship Id="rId3" Type="http://schemas.openxmlformats.org/officeDocument/2006/relationships/image" Target="../media/image14.jpeg"/><Relationship Id="rId7" Type="http://schemas.openxmlformats.org/officeDocument/2006/relationships/hyperlink" Target="https://ru.wikipedia.org/wiki/2009_%D0%B3%D0%BE%D0%B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u.wikipedia.org/wiki/15_%D0%BE%D0%BA%D1%82%D1%8F%D0%B1%D1%80%D1%8F" TargetMode="External"/><Relationship Id="rId11" Type="http://schemas.openxmlformats.org/officeDocument/2006/relationships/image" Target="../media/image15.jpeg"/><Relationship Id="rId5" Type="http://schemas.openxmlformats.org/officeDocument/2006/relationships/hyperlink" Target="https://ru.wikipedia.org/wiki/1914_%D0%B3%D0%BE%D0%B4" TargetMode="External"/><Relationship Id="rId10" Type="http://schemas.openxmlformats.org/officeDocument/2006/relationships/hyperlink" Target="https://ru.wikipedia.org/wiki/%D0%A4%D0%BE%D0%BB%D1%8C%D0%BA%D0%BB%D0%BE%D1%80" TargetMode="External"/><Relationship Id="rId4" Type="http://schemas.openxmlformats.org/officeDocument/2006/relationships/hyperlink" Target="https://ru.wikipedia.org/wiki/19_%D1%81%D0%B5%D0%BD%D1%82%D1%8F%D0%B1%D1%80%D1%8F" TargetMode="External"/><Relationship Id="rId9" Type="http://schemas.openxmlformats.org/officeDocument/2006/relationships/hyperlink" Target="https://ru.wikipedia.org/wiki/%D0%9F%D1%80%D0%BE%D0%B7%D0%B0%D0%B8%D0%B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ru.wikipedia.org/wiki/%D0%92%D0%B5%D1%87%D0%BD%D1%8B%D0%B9_%D0%B7%D0%BE%D0%B2" TargetMode="External"/><Relationship Id="rId4" Type="http://schemas.openxmlformats.org/officeDocument/2006/relationships/hyperlink" Target="https://ru.wikipedia.org/wiki/%D0%A2%D0%B5%D0%BD%D0%B8_%D0%B8%D1%81%D1%87%D0%B5%D0%B7%D0%B0%D1%8E%D1%82_%D0%B2_%D0%BF%D0%BE%D0%BB%D0%B4%D0%B5%D0%BD%D1%8C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4%D0%B5%D1%80%D0%B5%D0%B2%D0%BD%D1%8F" TargetMode="External"/><Relationship Id="rId13" Type="http://schemas.openxmlformats.org/officeDocument/2006/relationships/hyperlink" Target="https://ru.wikipedia.org/wiki/%D0%9A%D0%BE%D0%BB%D0%BB%D0%B5%D0%BA%D1%82%D0%B8%D0%B2%D0%B8%D0%B7%D0%B0%D1%86%D0%B8%D1%8F" TargetMode="External"/><Relationship Id="rId3" Type="http://schemas.openxmlformats.org/officeDocument/2006/relationships/image" Target="../media/image17.jpeg"/><Relationship Id="rId7" Type="http://schemas.openxmlformats.org/officeDocument/2006/relationships/hyperlink" Target="https://ru.wikipedia.org/wiki/%D0%A1%D0%B8%D0%B1%D0%B8%D1%80%D1%8C" TargetMode="External"/><Relationship Id="rId12" Type="http://schemas.openxmlformats.org/officeDocument/2006/relationships/hyperlink" Target="https://ru.wikipedia.org/wiki/%D0%93%D1%80%D0%B0%D0%B6%D0%B4%D0%B0%D0%BD%D1%81%D0%BA%D0%B0%D1%8F_%D0%B2%D0%BE%D0%B9%D0%BD%D0%B0" TargetMode="External"/><Relationship Id="rId2" Type="http://schemas.openxmlformats.org/officeDocument/2006/relationships/image" Target="../media/image3.jpeg"/><Relationship Id="rId16" Type="http://schemas.openxmlformats.org/officeDocument/2006/relationships/hyperlink" Target="https://ru.wikipedia.org/wiki/%D0%91%D0%B5%D0%BB%D0%BE%D0%B5_%D0%B4%D0%B2%D0%B8%D0%B6%D0%B5%D0%BD%D0%B8%D0%B5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hyperlink" Target="https://ru.wikipedia.org/wiki/%D0%91%D0%BE%D1%80%D1%8C%D0%B1%D0%B0_%D0%B7%D0%B0_%D0%B2%D0%BB%D0%B0%D1%81%D1%82%D1%8C_%D0%B2_%D0%A0%D0%BE%D1%81%D1%81%D0%B8%D0%B8_%D0%B2_1917_%D0%B3%D0%BE%D0%B4%D1%83" TargetMode="External"/><Relationship Id="rId5" Type="http://schemas.openxmlformats.org/officeDocument/2006/relationships/image" Target="../media/image19.jpeg"/><Relationship Id="rId15" Type="http://schemas.openxmlformats.org/officeDocument/2006/relationships/hyperlink" Target="https://ru.wikipedia.org/w/index.php?title=%D0%9F%D0%BE%D1%81%D0%BB%D0%B5%D0%B2%D0%BE%D0%B5%D0%BD%D0%BD%D0%BE%D0%B5_%D0%B2%D0%BE%D1%81%D1%81%D1%82%D0%B0%D0%BD%D0%BE%D0%B2%D0%BB%D0%B5%D0%BD%D0%B8%D0%B5_%D0%BD%D0%B0%D1%80%D0%BE%D0%B4%D0%BD%D0%BE%D0%B3%D0%BE_%D1%85%D0%BE%D0%B7%D1%8F%D0%B9%D1%81%D1%82%D0%B2%D0%B0&amp;action=edit&amp;redlink=1" TargetMode="External"/><Relationship Id="rId10" Type="http://schemas.openxmlformats.org/officeDocument/2006/relationships/hyperlink" Target="https://ru.wikipedia.org/wiki/%D0%A1%D0%BE%D0%B2%D0%B5%D1%82%D1%81%D0%BA%D0%BE%D0%B3%D0%BE_%D0%A1%D0%BE%D1%8E%D0%B7%D0%B0" TargetMode="External"/><Relationship Id="rId4" Type="http://schemas.openxmlformats.org/officeDocument/2006/relationships/image" Target="../media/image18.jpeg"/><Relationship Id="rId9" Type="http://schemas.openxmlformats.org/officeDocument/2006/relationships/hyperlink" Target="https://ru.wikipedia.org/wiki/%D0%A6%D0%B0%D1%80%D1%81%D0%BA%D0%B0%D1%8F_%D0%A0%D0%BE%D1%81%D1%81%D0%B8%D1%8F" TargetMode="External"/><Relationship Id="rId14" Type="http://schemas.openxmlformats.org/officeDocument/2006/relationships/hyperlink" Target="https://ru.wikipedia.org/wiki/%D0%92%D0%B5%D0%BB%D0%B8%D0%BA%D0%B0%D1%8F_%D0%9E%D1%82%D0%B5%D1%87%D0%B5%D1%81%D1%82%D0%B2%D0%B5%D0%BD%D0%BD%D0%B0%D1%8F_%D0%B2%D0%BE%D0%B9%D0%BD%D0%B0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1%80%D0%BE%D0%B7%D0%B0%D0%B8%D0%BA" TargetMode="External"/><Relationship Id="rId3" Type="http://schemas.openxmlformats.org/officeDocument/2006/relationships/hyperlink" Target="https://ru.wikipedia.org/wiki/19_%D1%81%D0%B5%D0%BD%D1%82%D1%8F%D0%B1%D1%80%D1%8F" TargetMode="External"/><Relationship Id="rId7" Type="http://schemas.openxmlformats.org/officeDocument/2006/relationships/hyperlink" Target="https://ru.wikipedia.org/wiki/%D0%9F%D0%BE%D1%8D%D1%82" TargetMode="External"/><Relationship Id="rId12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u.wikipedia.org/wiki/2009_%D0%B3%D0%BE%D0%B4" TargetMode="External"/><Relationship Id="rId11" Type="http://schemas.openxmlformats.org/officeDocument/2006/relationships/hyperlink" Target="https://ru.wikipedia.org/wiki/%D0%A1%D1%82%D0%B0%D0%BB%D0%B8%D0%BD%D1%81%D0%BA%D0%B0%D1%8F_%D0%BF%D1%80%D0%B5%D0%BC%D0%B8%D1%8F" TargetMode="External"/><Relationship Id="rId5" Type="http://schemas.openxmlformats.org/officeDocument/2006/relationships/hyperlink" Target="https://ru.wikipedia.org/wiki/15_%D0%BE%D0%BA%D1%82%D1%8F%D0%B1%D1%80%D1%8F" TargetMode="External"/><Relationship Id="rId10" Type="http://schemas.openxmlformats.org/officeDocument/2006/relationships/image" Target="../media/image33.jpeg"/><Relationship Id="rId4" Type="http://schemas.openxmlformats.org/officeDocument/2006/relationships/hyperlink" Target="https://ru.wikipedia.org/wiki/1914_%D0%B3%D0%BE%D0%B4" TargetMode="External"/><Relationship Id="rId9" Type="http://schemas.openxmlformats.org/officeDocument/2006/relationships/hyperlink" Target="https://ru.wikipedia.org/wiki/%D0%A4%D0%BE%D0%BB%D1%8C%D0%BA%D0%BB%D0%BE%D1%80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1%80%D0%BE%D0%B7%D0%B0%D0%B8%D0%BA" TargetMode="External"/><Relationship Id="rId3" Type="http://schemas.openxmlformats.org/officeDocument/2006/relationships/hyperlink" Target="https://ru.wikipedia.org/wiki/19_%D1%81%D0%B5%D0%BD%D1%82%D1%8F%D0%B1%D1%80%D1%8F" TargetMode="External"/><Relationship Id="rId7" Type="http://schemas.openxmlformats.org/officeDocument/2006/relationships/hyperlink" Target="https://ru.wikipedia.org/wiki/%D0%9F%D0%BE%D1%8D%D1%82" TargetMode="External"/><Relationship Id="rId12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u.wikipedia.org/wiki/2009_%D0%B3%D0%BE%D0%B4" TargetMode="External"/><Relationship Id="rId11" Type="http://schemas.openxmlformats.org/officeDocument/2006/relationships/image" Target="../media/image36.jpeg"/><Relationship Id="rId5" Type="http://schemas.openxmlformats.org/officeDocument/2006/relationships/hyperlink" Target="https://ru.wikipedia.org/wiki/15_%D0%BE%D0%BA%D1%82%D1%8F%D0%B1%D1%80%D1%8F" TargetMode="External"/><Relationship Id="rId10" Type="http://schemas.openxmlformats.org/officeDocument/2006/relationships/image" Target="../media/image35.jpeg"/><Relationship Id="rId4" Type="http://schemas.openxmlformats.org/officeDocument/2006/relationships/hyperlink" Target="https://ru.wikipedia.org/wiki/1914_%D0%B3%D0%BE%D0%B4" TargetMode="External"/><Relationship Id="rId9" Type="http://schemas.openxmlformats.org/officeDocument/2006/relationships/hyperlink" Target="https://ru.wikipedia.org/wiki/%D0%A4%D0%BE%D0%BB%D1%8C%D0%BA%D0%BB%D0%BE%D1%80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1%80%D0%BE%D0%B7%D0%B0%D0%B8%D0%BA" TargetMode="External"/><Relationship Id="rId3" Type="http://schemas.openxmlformats.org/officeDocument/2006/relationships/hyperlink" Target="https://ru.wikipedia.org/wiki/19_%D1%81%D0%B5%D0%BD%D1%82%D1%8F%D0%B1%D1%80%D1%8F" TargetMode="External"/><Relationship Id="rId7" Type="http://schemas.openxmlformats.org/officeDocument/2006/relationships/hyperlink" Target="https://ru.wikipedia.org/wiki/%D0%9F%D0%BE%D1%8D%D1%82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u.wikipedia.org/wiki/2009_%D0%B3%D0%BE%D0%B4" TargetMode="External"/><Relationship Id="rId5" Type="http://schemas.openxmlformats.org/officeDocument/2006/relationships/hyperlink" Target="https://ru.wikipedia.org/wiki/15_%D0%BE%D0%BA%D1%82%D1%8F%D0%B1%D1%80%D1%8F" TargetMode="External"/><Relationship Id="rId10" Type="http://schemas.openxmlformats.org/officeDocument/2006/relationships/image" Target="../media/image38.jpeg"/><Relationship Id="rId4" Type="http://schemas.openxmlformats.org/officeDocument/2006/relationships/hyperlink" Target="https://ru.wikipedia.org/wiki/1914_%D0%B3%D0%BE%D0%B4" TargetMode="External"/><Relationship Id="rId9" Type="http://schemas.openxmlformats.org/officeDocument/2006/relationships/hyperlink" Target="https://ru.wikipedia.org/wiki/%D0%A4%D0%BE%D0%BB%D1%8C%D0%BA%D0%BB%D0%BE%D1%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72491" y="655655"/>
            <a:ext cx="5590903" cy="14465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ln w="0"/>
                <a:solidFill>
                  <a:schemeClr val="accent2">
                    <a:lumMod val="75000"/>
                  </a:schemeClr>
                </a:solidFill>
                <a:latin typeface="Cassandra" panose="03000600000000020000" pitchFamily="66" charset="0"/>
                <a:cs typeface="Arial" panose="020B0604020202020204" pitchFamily="34" charset="0"/>
              </a:rPr>
              <a:t>Всемирный </a:t>
            </a:r>
          </a:p>
          <a:p>
            <a:pPr algn="ctr"/>
            <a:r>
              <a:rPr lang="ru-RU" sz="4400" b="1" i="1" dirty="0">
                <a:ln w="0"/>
                <a:solidFill>
                  <a:schemeClr val="accent2">
                    <a:lumMod val="75000"/>
                  </a:schemeClr>
                </a:solidFill>
                <a:latin typeface="Cassandra" panose="03000600000000020000" pitchFamily="66" charset="0"/>
                <a:cs typeface="Arial" panose="020B0604020202020204" pitchFamily="34" charset="0"/>
              </a:rPr>
              <a:t>День писателя</a:t>
            </a:r>
          </a:p>
        </p:txBody>
      </p:sp>
      <p:pic>
        <p:nvPicPr>
          <p:cNvPr id="1026" name="Picture 2" descr="C:\Users\Пользователь\Desktop\Фото писателей\скачанные фай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137" y="2041070"/>
            <a:ext cx="1541417" cy="1498964"/>
          </a:xfrm>
          <a:prstGeom prst="rect">
            <a:avLst/>
          </a:prstGeom>
          <a:noFill/>
        </p:spPr>
      </p:pic>
      <p:pic>
        <p:nvPicPr>
          <p:cNvPr id="1030" name="Picture 6" descr="C:\Users\Пользователь\Desktop\Фото писателей\скачанные файлы (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5136" y="427672"/>
            <a:ext cx="1289685" cy="1427253"/>
          </a:xfrm>
          <a:prstGeom prst="rect">
            <a:avLst/>
          </a:prstGeom>
          <a:noFill/>
        </p:spPr>
      </p:pic>
      <p:pic>
        <p:nvPicPr>
          <p:cNvPr id="1031" name="Picture 7" descr="C:\Users\Пользователь\Desktop\Фото писателей\скачанные файлы (6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5372" y="3389538"/>
            <a:ext cx="1280159" cy="1339216"/>
          </a:xfrm>
          <a:prstGeom prst="rect">
            <a:avLst/>
          </a:prstGeom>
          <a:noFill/>
        </p:spPr>
      </p:pic>
      <p:pic>
        <p:nvPicPr>
          <p:cNvPr id="1032" name="Picture 8" descr="C:\Users\Пользователь\Desktop\Фото писателей\images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2068" y="4561113"/>
            <a:ext cx="1650274" cy="1656805"/>
          </a:xfrm>
          <a:prstGeom prst="rect">
            <a:avLst/>
          </a:prstGeom>
          <a:noFill/>
        </p:spPr>
      </p:pic>
      <p:pic>
        <p:nvPicPr>
          <p:cNvPr id="1033" name="Picture 9" descr="C:\Users\Пользователь\Desktop\Фото писателей\скачанные файлы (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2184" y="4678679"/>
            <a:ext cx="1396616" cy="1317171"/>
          </a:xfrm>
          <a:prstGeom prst="rect">
            <a:avLst/>
          </a:prstGeom>
          <a:noFill/>
        </p:spPr>
      </p:pic>
      <p:pic>
        <p:nvPicPr>
          <p:cNvPr id="1034" name="Picture 10" descr="C:\Users\Пользователь\Desktop\Фото писателей\images (3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6707" y="2387509"/>
            <a:ext cx="2466975" cy="1847850"/>
          </a:xfrm>
          <a:prstGeom prst="rect">
            <a:avLst/>
          </a:prstGeom>
          <a:noFill/>
        </p:spPr>
      </p:pic>
      <p:pic>
        <p:nvPicPr>
          <p:cNvPr id="1035" name="Picture 11" descr="C:\Users\Пользователь\Desktop\Фото писателей\imag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10697" y="2330498"/>
            <a:ext cx="1489166" cy="1379354"/>
          </a:xfrm>
          <a:prstGeom prst="rect">
            <a:avLst/>
          </a:prstGeom>
          <a:noFill/>
        </p:spPr>
      </p:pic>
      <p:pic>
        <p:nvPicPr>
          <p:cNvPr id="1036" name="Picture 12" descr="C:\Users\Пользователь\Desktop\Фото писателей\скачанные файлы (4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52606" y="3553097"/>
            <a:ext cx="1254033" cy="1371600"/>
          </a:xfrm>
          <a:prstGeom prst="rect">
            <a:avLst/>
          </a:prstGeom>
          <a:noFill/>
        </p:spPr>
      </p:pic>
      <p:pic>
        <p:nvPicPr>
          <p:cNvPr id="1037" name="Picture 13" descr="C:\Users\Пользователь\Desktop\Фото писателей\images (4)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66270" y="470262"/>
            <a:ext cx="1372335" cy="1449977"/>
          </a:xfrm>
          <a:prstGeom prst="ellipse">
            <a:avLst/>
          </a:prstGeom>
          <a:noFill/>
        </p:spPr>
      </p:pic>
      <p:pic>
        <p:nvPicPr>
          <p:cNvPr id="1038" name="Picture 14" descr="C:\Users\Пользователь\Desktop\Фото писателей\images (2)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60920" y="4652010"/>
            <a:ext cx="1371600" cy="1943100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ransition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29690" y="404949"/>
            <a:ext cx="4454436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457200" indent="-457200" algn="ctr">
              <a:buAutoNum type="arabicPlain" startAt="3"/>
            </a:pPr>
            <a:r>
              <a:rPr lang="ru-RU" sz="2400" b="1" i="1" dirty="0">
                <a:ln w="0"/>
                <a:solidFill>
                  <a:schemeClr val="accent2">
                    <a:lumMod val="75000"/>
                  </a:schemeClr>
                </a:solidFill>
                <a:latin typeface="Cassandra" panose="03000600000000020000" pitchFamily="66" charset="0"/>
                <a:cs typeface="Arial" panose="020B0604020202020204" pitchFamily="34" charset="0"/>
              </a:rPr>
              <a:t>марта – </a:t>
            </a:r>
          </a:p>
          <a:p>
            <a:pPr marL="457200" indent="-457200" algn="ctr"/>
            <a:r>
              <a:rPr lang="ru-RU" sz="2400" b="1" i="1" dirty="0">
                <a:ln w="0"/>
                <a:solidFill>
                  <a:schemeClr val="accent2">
                    <a:lumMod val="75000"/>
                  </a:schemeClr>
                </a:solidFill>
                <a:latin typeface="Cassandra" panose="03000600000000020000" pitchFamily="66" charset="0"/>
                <a:cs typeface="Arial" panose="020B0604020202020204" pitchFamily="34" charset="0"/>
              </a:rPr>
              <a:t> Всемирный   День писателя</a:t>
            </a: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 rot="10800000" flipH="1" flipV="1">
            <a:off x="914400" y="1545642"/>
            <a:ext cx="4807131" cy="266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Книга – учитель</a:t>
            </a:r>
            <a:b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Книга – наставница,</a:t>
            </a:r>
            <a:b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Книга – близкий товарищ и друг.</a:t>
            </a:r>
            <a:b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Ум, как ручей, высыхает и старится,</a:t>
            </a:r>
            <a:b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Если ты выпустишь книгу из рук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      В.Боков.</a:t>
            </a:r>
          </a:p>
        </p:txBody>
      </p:sp>
      <p:pic>
        <p:nvPicPr>
          <p:cNvPr id="6146" name="Picture 2" descr="C:\Users\Пользователь\Desktop\Фото писателей\скачанные файлы (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6298" y="1449978"/>
            <a:ext cx="2272937" cy="2913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TextBox 15"/>
          <p:cNvSpPr txBox="1"/>
          <p:nvPr/>
        </p:nvSpPr>
        <p:spPr>
          <a:xfrm>
            <a:off x="5499463" y="4624251"/>
            <a:ext cx="3396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Виктор Фёдорович Боков -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русский и советский поэт,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прозаик и собиратель фольклора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10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10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10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10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10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153" name="Picture 9" descr="C:\Users\Пользователь\Desktop\Фото писателей\скачанные файлы (9)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63819" y="4323806"/>
            <a:ext cx="3604124" cy="2037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469529" y="5896918"/>
            <a:ext cx="30652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>
                <a:ln w="0"/>
                <a:solidFill>
                  <a:schemeClr val="accent2">
                    <a:lumMod val="75000"/>
                  </a:schemeClr>
                </a:solidFill>
                <a:latin typeface="Cassandra" panose="03000600000000020000" pitchFamily="66" charset="0"/>
                <a:cs typeface="Arial" panose="020B0604020202020204" pitchFamily="34" charset="0"/>
              </a:rPr>
              <a:t>Название презентации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83771" y="1201783"/>
            <a:ext cx="73674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Афоризмы о писателях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Писатель должен писать.   (И. Ильф и Е. Петров)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Если читатель не знает писателя, то виноват в этом писатель, а не читатель.  (И. Ильф)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Оригинальнейшие писатели новейшего времени оригинальны не потому, что они преподносят нам что-то новое, а потому, что они умеют говорить о вещах так, как будто это никогда не было сказано раньше.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(В. Гёте)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Кто-нибудь всегда смотрит из-за твоего плеча, как ты пишешь. Мать. Учитель. Шекспир. Бог.  (М. Эмис)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Настоящий писатель - это то же, что древний пророк: он видит яснее, чем обычные люди.  (А. П. Чехов)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Прежде чем начать писать, я всегда задаю себе три вопроса: что я хочу написать, как написать и для чего написать.  (М. Горький)</a:t>
            </a:r>
          </a:p>
        </p:txBody>
      </p:sp>
    </p:spTree>
    <p:extLst>
      <p:ext uri="{BB962C8B-B14F-4D97-AF65-F5344CB8AC3E}">
        <p14:creationId xmlns:p14="http://schemas.microsoft.com/office/powerpoint/2010/main" val="3421799520"/>
      </p:ext>
    </p:extLst>
  </p:cSld>
  <p:clrMapOvr>
    <a:masterClrMapping/>
  </p:clrMapOvr>
  <p:transition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22915" y="783772"/>
            <a:ext cx="41148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Иванов </a:t>
            </a:r>
          </a:p>
          <a:p>
            <a:pPr algn="ctr"/>
            <a:r>
              <a:rPr lang="ru-RU" sz="2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Анатолий Степанович</a:t>
            </a:r>
          </a:p>
          <a:p>
            <a:pPr algn="ctr"/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(1928 - 1999)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3" name="Picture 1" descr="C:\Users\Пользователь\Desktop\Фото писателей\скачанные файлы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451" y="877387"/>
            <a:ext cx="2698703" cy="3080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709851" y="2364377"/>
            <a:ext cx="49638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Основными темами произведений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 А. С. Иванова является тема революции в сибирских сёлах, коллективизации и Великой Отечественной войны. Среди наиболее известных его произведений следует отметить такие произведения, как «</a:t>
            </a:r>
            <a:r>
              <a:rPr lang="ru-RU" b="1" dirty="0">
                <a:latin typeface="Times New Roman" pitchFamily="18" charset="0"/>
                <a:cs typeface="Times New Roman" pitchFamily="18" charset="0"/>
                <a:hlinkClick r:id="rId4" tooltip="Тени исчезают в полдень"/>
              </a:rPr>
              <a:t>Тени исчезают в полдень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 и «</a:t>
            </a:r>
            <a:r>
              <a:rPr lang="ru-RU" b="1" dirty="0">
                <a:latin typeface="Times New Roman" pitchFamily="18" charset="0"/>
                <a:cs typeface="Times New Roman" pitchFamily="18" charset="0"/>
                <a:hlinkClick r:id="rId5" tooltip="Вечный зов"/>
              </a:rPr>
              <a:t>Вечный зов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». По этим книгам в 1970—1980-е годы были поставлены многосерийные телефильмы, пользующиеся большой популярностью. Иванов писал, что «поставил себе целью показать, как советская действительность очищает людей от скверны капиталистических пережитков»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1074" y="849086"/>
            <a:ext cx="4585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Роман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 «Тени исчезают в полдень»</a:t>
            </a:r>
          </a:p>
        </p:txBody>
      </p:sp>
      <p:pic>
        <p:nvPicPr>
          <p:cNvPr id="2049" name="Picture 1" descr="C:\Users\Пользователь\Desktop\Фото писателей\скачанные файлы (1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075" y="2155373"/>
            <a:ext cx="1523186" cy="2116182"/>
          </a:xfrm>
          <a:prstGeom prst="rect">
            <a:avLst/>
          </a:prstGeom>
          <a:noFill/>
        </p:spPr>
      </p:pic>
      <p:pic>
        <p:nvPicPr>
          <p:cNvPr id="2050" name="Picture 2" descr="C:\Users\Пользователь\Desktop\Фото писателей\скачанные файлы (1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9990" y="352696"/>
            <a:ext cx="2455817" cy="1541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Пользователь\Desktop\Фото писателей\скачанные файлы (1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6169" y="4179299"/>
            <a:ext cx="2526574" cy="1790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Пользователь\Desktop\Фото писателей\images (5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5748" y="2155373"/>
            <a:ext cx="1972492" cy="1959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259874" y="1789611"/>
            <a:ext cx="397110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История небольшой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7" tooltip="Сибирь"/>
              </a:rPr>
              <a:t>сибирской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8" tooltip="Деревня"/>
              </a:rPr>
              <a:t>деревни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Зелёный Дол стала отражением судьбы всей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9" tooltip="Царская Россия"/>
              </a:rPr>
              <a:t>России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10" tooltip="Советского Союза"/>
              </a:rPr>
              <a:t>Советского Союза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за 70 первых лет XX века: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11" tooltip="Борьба за власть в России в 1917 году"/>
              </a:rPr>
              <a:t>последние годы царской России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12" tooltip="Гражданская война"/>
              </a:rPr>
              <a:t>гражданская война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13" tooltip="Коллективизация"/>
              </a:rPr>
              <a:t>коллективизация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14" tooltip="Великая Отечественная война"/>
              </a:rPr>
              <a:t>Великая Отечественная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14" tooltip="Великая Отечественная война"/>
              </a:rPr>
              <a:t>война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  <a:hlinkClick r:id="rId15" tooltip="Послевоенное восстановление народного хозяйства (страница отсутствует)"/>
              </a:rPr>
              <a:t>послевоенное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15" tooltip="Послевоенное восстановление народного хозяйства (страница отсутствует)"/>
              </a:rPr>
              <a:t> строительство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Наследники богатых сибирских семей Константин Жуков и Серафима Клычкова после поражения в Гражданской войне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16" tooltip="Белое движение"/>
              </a:rPr>
              <a:t>белых армий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и лесных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полуповстанческих-полубандитских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отрядов оседают с чужими паспортами в таёжной деревне. Они хотят лишь переждать трудные времена, дождаться падения Советской власти, бороться с ней изнутри, ускоряя возврат прежних порядков. Но десятилетие за десятилетием новая власть становится крепче, новые поколения рождаются и строят свою жизнь. Даже их собственные дети: Фёдор и Варя, — для которых они крестьяне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Устин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Пистимея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Морозовы, вырастают чужими их образу жизни и ценностям.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8649" y="1266991"/>
            <a:ext cx="108327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Текст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31611" y="483476"/>
            <a:ext cx="708078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anose="020B0603020202020204" pitchFamily="34" charset="0"/>
              </a:rPr>
              <a:t>Роман «Вечный зов»</a:t>
            </a:r>
            <a:r>
              <a:rPr lang="ru-RU" sz="1600" b="1" i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(кадры из к/</a:t>
            </a:r>
            <a:r>
              <a:rPr lang="ru-RU" sz="2000" b="1" i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b="1" i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E:\День писателя\Фото\скачанные фай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85" y="1680506"/>
            <a:ext cx="1151047" cy="1773967"/>
          </a:xfrm>
          <a:prstGeom prst="rect">
            <a:avLst/>
          </a:prstGeom>
          <a:noFill/>
        </p:spPr>
      </p:pic>
      <p:pic>
        <p:nvPicPr>
          <p:cNvPr id="1027" name="Picture 3" descr="E:\День писателя\Фото\pv_177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6015" y="1225770"/>
            <a:ext cx="2058276" cy="1543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E:\День писателя\Фото\скачанные файлы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5994" y="3083145"/>
            <a:ext cx="1065978" cy="1592841"/>
          </a:xfrm>
          <a:prstGeom prst="rect">
            <a:avLst/>
          </a:prstGeom>
          <a:noFill/>
        </p:spPr>
      </p:pic>
      <p:pic>
        <p:nvPicPr>
          <p:cNvPr id="1029" name="Picture 5" descr="E:\День писателя\Фото\скачанные файлы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6320" y="4202989"/>
            <a:ext cx="1175846" cy="1750407"/>
          </a:xfrm>
          <a:prstGeom prst="rect">
            <a:avLst/>
          </a:prstGeom>
          <a:noFill/>
        </p:spPr>
      </p:pic>
      <p:pic>
        <p:nvPicPr>
          <p:cNvPr id="1030" name="Picture 6" descr="E:\День писателя\Фото\pv_1775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2083" y="1234966"/>
            <a:ext cx="2259723" cy="1576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E:\День писателя\Фото\pv_1776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75876" y="3002018"/>
            <a:ext cx="2310524" cy="1732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E:\День писателя\Фото\pv_65095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54262" y="3082487"/>
            <a:ext cx="2207171" cy="1710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E:\День писателя\Фото\pv_65095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00907" y="4879756"/>
            <a:ext cx="1905000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5" name="Picture 11" descr="E:\День писателя\Фото\pv_65171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18589" y="4848225"/>
            <a:ext cx="1972003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 descr="E:\День писателя\Фото\pv_26884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10147" y="4890266"/>
            <a:ext cx="2003535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2882253"/>
      </p:ext>
    </p:extLst>
  </p:cSld>
  <p:clrMapOvr>
    <a:masterClrMapping/>
  </p:clrMapOvr>
  <p:transition>
    <p:checke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8649" y="1266991"/>
            <a:ext cx="108327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Текст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4194" y="693683"/>
            <a:ext cx="7714592" cy="21975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        В романе «Вечный зов», который автор посвятил своим детям, Ирине и Сергею, создан ряд неординарных, самобытных образов: Поликарпа Кружилина, Панкрата Назарова, Якова Олейникова,  Анны Кафтановой, Анфисы Инютиной и др.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       В центре повествования – род  Савельевых –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три поколения одной сибирской семьи.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Сквозь события, происходящие в Шантаре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и Михайловке, легко просматривается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история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страны  первой половины 20 века. 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      В трудных судьбах героев произведения,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их характерах и поступках  проявляется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трагическое и героическое дыхание истории. Для автора  важна мысль, что живая связь времён не прерывается ни на миг, что благополучие нации и государства обеспечивается преемственностью поколений.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история страны первой половины 20 века. В трудных судьбах героев произведения, их характерах и поступках проявляется трагическое и героическое  дыхание истории.  Для автора важна мысль, что живая связь времён не прерывается ни на миг, что благополучие нации и государства обеспечивается преемственностью поколений.</a:t>
            </a:r>
          </a:p>
        </p:txBody>
      </p:sp>
      <p:pic>
        <p:nvPicPr>
          <p:cNvPr id="2050" name="Picture 2" descr="E:\День писателя\Фото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3240" y="1862960"/>
            <a:ext cx="24384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2882253"/>
      </p:ext>
    </p:extLst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 rot="10800000" flipH="1" flipV="1">
            <a:off x="914400" y="2622860"/>
            <a:ext cx="480713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2152" y="536028"/>
            <a:ext cx="6810703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Вячеслав Яковлевич Шишков</a:t>
            </a:r>
          </a:p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(1873-1945)</a:t>
            </a:r>
          </a:p>
        </p:txBody>
      </p:sp>
      <p:pic>
        <p:nvPicPr>
          <p:cNvPr id="1026" name="Picture 2" descr="E:\День писателя\Фото\скачанные файлы (3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43448" y="1471120"/>
            <a:ext cx="2301766" cy="2743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567559" y="1923393"/>
            <a:ext cx="53812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Российский и советский писатель, инженер. Лауреат </a:t>
            </a:r>
            <a:r>
              <a:rPr lang="ru-RU" dirty="0">
                <a:hlinkClick r:id="rId11" tooltip="Сталинская премия"/>
              </a:rPr>
              <a:t>Сталинской премии</a:t>
            </a:r>
            <a:r>
              <a:rPr lang="ru-RU" dirty="0"/>
              <a:t> первой степени (1946 — </a:t>
            </a:r>
            <a:r>
              <a:rPr lang="ru-RU" i="1" dirty="0"/>
              <a:t>посмертно</a:t>
            </a:r>
            <a:r>
              <a:rPr lang="ru-RU" dirty="0"/>
              <a:t>).  Известны романы: </a:t>
            </a:r>
          </a:p>
          <a:p>
            <a:r>
              <a:rPr lang="ru-RU" dirty="0"/>
              <a:t>«Ватага», «Угрюм-река»; очерки «По Чуйскому тракту», эпопея «Емельян Пугачёв», так и                   </a:t>
            </a:r>
          </a:p>
          <a:p>
            <a:r>
              <a:rPr lang="ru-RU" dirty="0"/>
              <a:t>                                     оставшаяся незавершённой</a:t>
            </a:r>
          </a:p>
        </p:txBody>
      </p:sp>
      <p:pic>
        <p:nvPicPr>
          <p:cNvPr id="1027" name="Picture 3" descr="E:\День писателя\Фото\Могила_писателя_Вячеслава_Шишкова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5887" y="3502737"/>
            <a:ext cx="1905000" cy="2543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2459422" y="4246179"/>
            <a:ext cx="53602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Шишков хороший рассказчик-реалист, многообразно отразивший в своей прозе глубокое знание различных областей Сибири и интерес к народному языку.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ransition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 rot="10800000" flipH="1" flipV="1">
            <a:off x="914400" y="2622860"/>
            <a:ext cx="480713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3779" y="262759"/>
            <a:ext cx="85869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Роман  «Угрюм-река»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85999" y="1177158"/>
            <a:ext cx="598564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   Действие романа разворачивается в конце XIX — начале XX века вокруг семьи Громовых. Дед главного героя Данила Громов занимался разбоем и на этом разбогател. Умирая, он передал деньги своему сыну, открыв их происхождение. </a:t>
            </a:r>
          </a:p>
          <a:p>
            <a:r>
              <a:rPr lang="ru-RU" dirty="0"/>
              <a:t>         Его сын, Пётр Громов, вложил средства в предпринимательство и воспитал в своём сыне Прохоре, главном герое романа, достойного наследника. Прохор Громов оказался человеком целеустремлённым, с сильным характером, что привело его к вершине богатства и власти в сибирском крае. Однако зло, содеянное дедом Данилой, казалось, преследует всю семью во всех поколениях. Несчастья в семье Громовых случаются одно за другим. Прохор, первоначально человек честный и нравственный, вязнет в болоте зла.</a:t>
            </a:r>
          </a:p>
        </p:txBody>
      </p:sp>
      <p:pic>
        <p:nvPicPr>
          <p:cNvPr id="2051" name="Picture 3" descr="E:\День писателя\Фото\скачанные файлы (5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0027" y="438314"/>
            <a:ext cx="1317242" cy="1937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E:\День писателя\Фото\скачанные файлы (6)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5368" y="2819237"/>
            <a:ext cx="2025376" cy="1363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E:\День писателя\Фото\images (1)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3758" y="4298730"/>
            <a:ext cx="1647825" cy="2354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7709"/>
            <a:ext cx="9139938" cy="6858000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 rot="10800000" flipH="1" flipV="1">
            <a:off x="672662" y="2137627"/>
            <a:ext cx="511853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чём главный критерий таланта писателей?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Количество знаний, наград, должностей?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Количество книг иль хвалебных статей?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Нет! Просто, наверно, число читателей.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Эдуард Асадов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(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6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3" tooltip="19 сентября"/>
              </a:rPr>
              <a:t>(19) сентября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4" tooltip="1914 год"/>
              </a:rPr>
              <a:t>1914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— </a:t>
            </a:r>
            <a:r>
              <a:rPr kumimoji="0" lang="ru-RU" sz="1000" b="0" i="0" u="sng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5" tooltip="15 октября"/>
              </a:rPr>
              <a:t>15 октября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6" tooltip="2009 год"/>
              </a:rPr>
              <a:t>2009 года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) — русский и советский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7" tooltip="Поэт"/>
              </a:rPr>
              <a:t>поэт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8" tooltip="Прозаик"/>
              </a:rPr>
              <a:t>прозаик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, собиратель 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9" tooltip="Фольклор"/>
              </a:rPr>
              <a:t>фольклора</a:t>
            </a: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rgbClr val="252525"/>
                </a:solidFill>
                <a:effectLst/>
                <a:latin typeface="Arial" charset="0"/>
                <a:cs typeface="Arial" charset="0"/>
              </a:rPr>
              <a:t>.</a:t>
            </a:r>
            <a:r>
              <a:rPr kumimoji="0" 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38400" y="6103147"/>
            <a:ext cx="4519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выполнила библиотекарь ГБОУ ДО СО СДДЮТ Полетаева Е.Л.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5007" y="851339"/>
            <a:ext cx="78407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</a:rPr>
              <a:t>Не тот писатель оригинален, который никому не подражает, а тот, кому никто не в силах подражать.</a:t>
            </a:r>
          </a:p>
        </p:txBody>
      </p:sp>
      <p:pic>
        <p:nvPicPr>
          <p:cNvPr id="3074" name="Picture 2" descr="E:\День писателя\Фото\images (2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24057" y="1807779"/>
            <a:ext cx="2820550" cy="26591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345</TotalTime>
  <Words>619</Words>
  <Application>Microsoft Office PowerPoint</Application>
  <PresentationFormat>Экран (4:3)</PresentationFormat>
  <Paragraphs>139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Cassandra</vt:lpstr>
      <vt:lpstr>Century Gothic</vt:lpstr>
      <vt:lpstr>Monotype Corsiva</vt:lpstr>
      <vt:lpstr>Times New Roman</vt:lpstr>
      <vt:lpstr>Trebuchet MS</vt:lpstr>
      <vt:lpstr>Wingdings</vt:lpstr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Женя</cp:lastModifiedBy>
  <cp:revision>73</cp:revision>
  <dcterms:created xsi:type="dcterms:W3CDTF">2013-11-19T05:52:05Z</dcterms:created>
  <dcterms:modified xsi:type="dcterms:W3CDTF">2021-03-03T18:07:54Z</dcterms:modified>
</cp:coreProperties>
</file>