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5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93E282-134C-4899-A841-B3DFCD6E37F9}" type="datetimeFigureOut">
              <a:rPr lang="ru-RU" smtClean="0"/>
              <a:pPr/>
              <a:t>ср 24.02.21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2C56BC-819E-494E-93B3-37BCC13246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1831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fld id="{2F49209F-C1F5-4F21-98F6-A71437BAA0B4}" type="datetimeFigureOut">
              <a:rPr lang="ru-RU" smtClean="0"/>
              <a:pPr/>
              <a:t>ср 24.02.21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fld id="{01831675-A771-466D-BDCB-1DBAB039DF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920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9209F-C1F5-4F21-98F6-A71437BAA0B4}" type="datetimeFigureOut">
              <a:rPr lang="ru-RU" smtClean="0"/>
              <a:pPr/>
              <a:t>ср 24.02.21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1675-A771-466D-BDCB-1DBAB039DF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928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2F49209F-C1F5-4F21-98F6-A71437BAA0B4}" type="datetimeFigureOut">
              <a:rPr lang="ru-RU" smtClean="0"/>
              <a:pPr/>
              <a:t>ср 24.02.21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fld id="{01831675-A771-466D-BDCB-1DBAB039DF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22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9209F-C1F5-4F21-98F6-A71437BAA0B4}" type="datetimeFigureOut">
              <a:rPr lang="ru-RU" smtClean="0"/>
              <a:pPr/>
              <a:t>ср 24.02.21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1675-A771-466D-BDCB-1DBAB039DF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910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9209F-C1F5-4F21-98F6-A71437BAA0B4}" type="datetimeFigureOut">
              <a:rPr lang="ru-RU" smtClean="0"/>
              <a:pPr/>
              <a:t>ср 24.02.21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1675-A771-466D-BDCB-1DBAB039DF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8868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9209F-C1F5-4F21-98F6-A71437BAA0B4}" type="datetimeFigureOut">
              <a:rPr lang="ru-RU" smtClean="0"/>
              <a:pPr/>
              <a:t>ср 24.02.21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1675-A771-466D-BDCB-1DBAB039DF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006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9209F-C1F5-4F21-98F6-A71437BAA0B4}" type="datetimeFigureOut">
              <a:rPr lang="ru-RU" smtClean="0"/>
              <a:pPr/>
              <a:t>ср 24.02.21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1675-A771-466D-BDCB-1DBAB039DF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955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9209F-C1F5-4F21-98F6-A71437BAA0B4}" type="datetimeFigureOut">
              <a:rPr lang="ru-RU" smtClean="0"/>
              <a:pPr/>
              <a:t>ср 24.02.21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1675-A771-466D-BDCB-1DBAB039DF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06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9209F-C1F5-4F21-98F6-A71437BAA0B4}" type="datetimeFigureOut">
              <a:rPr lang="ru-RU" smtClean="0"/>
              <a:pPr/>
              <a:t>ср 24.02.21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1675-A771-466D-BDCB-1DBAB039DF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8191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9209F-C1F5-4F21-98F6-A71437BAA0B4}" type="datetimeFigureOut">
              <a:rPr lang="ru-RU" smtClean="0"/>
              <a:pPr/>
              <a:t>ср 24.02.21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1675-A771-466D-BDCB-1DBAB039DF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032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2F49209F-C1F5-4F21-98F6-A71437BAA0B4}" type="datetimeFigureOut">
              <a:rPr lang="ru-RU" smtClean="0"/>
              <a:pPr/>
              <a:t>ср 24.02.21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01831675-A771-466D-BDCB-1DBAB039DF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8546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2F49209F-C1F5-4F21-98F6-A71437BAA0B4}" type="datetimeFigureOut">
              <a:rPr lang="ru-RU" smtClean="0"/>
              <a:pPr/>
              <a:t>ср 24.02.21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01831675-A771-466D-BDCB-1DBAB039DF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442261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2F49209F-C1F5-4F21-98F6-A71437BAA0B4}" type="datetimeFigureOut">
              <a:rPr lang="ru-RU" smtClean="0"/>
              <a:pPr/>
              <a:t>ср 24.02.21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01831675-A771-466D-BDCB-1DBAB039DF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987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9209F-C1F5-4F21-98F6-A71437BAA0B4}" type="datetimeFigureOut">
              <a:rPr lang="ru-RU" smtClean="0"/>
              <a:pPr/>
              <a:t>ср 24.02.21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1675-A771-466D-BDCB-1DBAB039DF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7588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9209F-C1F5-4F21-98F6-A71437BAA0B4}" type="datetimeFigureOut">
              <a:rPr lang="ru-RU" smtClean="0"/>
              <a:pPr/>
              <a:t>ср 24.02.21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1675-A771-466D-BDCB-1DBAB039DF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5027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9209F-C1F5-4F21-98F6-A71437BAA0B4}" type="datetimeFigureOut">
              <a:rPr lang="ru-RU" smtClean="0"/>
              <a:pPr/>
              <a:t>ср 24.02.21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1675-A771-466D-BDCB-1DBAB039DF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3272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2F49209F-C1F5-4F21-98F6-A71437BAA0B4}" type="datetimeFigureOut">
              <a:rPr lang="ru-RU" smtClean="0"/>
              <a:pPr/>
              <a:t>ср 24.02.21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01831675-A771-466D-BDCB-1DBAB039DF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041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9209F-C1F5-4F21-98F6-A71437BAA0B4}" type="datetimeFigureOut">
              <a:rPr lang="ru-RU" smtClean="0"/>
              <a:pPr/>
              <a:t>ср 24.02.21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831675-A771-466D-BDCB-1DBAB039DF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901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1класс\Рабочий стол\фоны\i (25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13270" y="1135778"/>
            <a:ext cx="5317482" cy="2308324"/>
          </a:xfrm>
          <a:prstGeom prst="rect">
            <a:avLst/>
          </a:prstGeom>
          <a:noFill/>
        </p:spPr>
        <p:txBody>
          <a:bodyPr wrap="none" lIns="91440" tIns="45720" rIns="91440" bIns="45720" anchor="ctr" anchorCtr="0">
            <a:spAutoFit/>
            <a:scene3d>
              <a:camera prst="orthographicFront"/>
              <a:lightRig rig="sunset" dir="tl"/>
            </a:scene3d>
            <a:sp3d contourW="25400" prstMaterial="metal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>
                <a:ln w="11430">
                  <a:noFill/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 235-летию </a:t>
            </a:r>
          </a:p>
          <a:p>
            <a:pPr algn="ctr"/>
            <a:r>
              <a:rPr lang="ru-RU" sz="3600" b="1" spc="50" dirty="0">
                <a:ln w="11430">
                  <a:noFill/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 дня рождения</a:t>
            </a:r>
          </a:p>
          <a:p>
            <a:pPr algn="ctr"/>
            <a:r>
              <a:rPr lang="ru-RU" sz="3600" b="1" spc="50" dirty="0">
                <a:ln w="11430">
                  <a:noFill/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</a:t>
            </a:r>
            <a:r>
              <a:rPr lang="ru-RU" sz="3600" b="1" spc="50" dirty="0" smtClean="0">
                <a:ln w="11430">
                  <a:noFill/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емецкого </a:t>
            </a:r>
            <a:r>
              <a:rPr lang="ru-RU" sz="3600" b="1" spc="50" dirty="0">
                <a:ln w="11430">
                  <a:noFill/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писателя </a:t>
            </a:r>
          </a:p>
          <a:p>
            <a:pPr algn="ctr"/>
            <a:r>
              <a:rPr lang="ru-RU" sz="3600" b="1" spc="50" dirty="0" smtClean="0">
                <a:ln w="11430">
                  <a:noFill/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Вильгельма </a:t>
            </a:r>
            <a:r>
              <a:rPr lang="ru-RU" sz="3600" b="1" spc="50" dirty="0" err="1" smtClean="0">
                <a:ln w="11430">
                  <a:noFill/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 scaled="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Гримма</a:t>
            </a:r>
            <a:endParaRPr lang="ru-RU" sz="3600" b="1" spc="50" dirty="0">
              <a:ln w="11430">
                <a:noFill/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 scaled="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63688" y="3645024"/>
            <a:ext cx="51125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7030A0"/>
                </a:solidFill>
                <a:latin typeface="Comic Sans MS" pitchFamily="66" charset="0"/>
              </a:rPr>
              <a:t>Презентацию выполнила: библиотекарь ГБОУ ДО СО СДДЮТ Полетаева Е.Л.</a:t>
            </a:r>
          </a:p>
        </p:txBody>
      </p:sp>
    </p:spTree>
    <p:extLst>
      <p:ext uri="{BB962C8B-B14F-4D97-AF65-F5344CB8AC3E}">
        <p14:creationId xmlns:p14="http://schemas.microsoft.com/office/powerpoint/2010/main" val="4163350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1000"/>
    </mc:Choice>
    <mc:Fallback xmlns="">
      <p:transition advClick="0" advTm="1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1"/>
    </p:bldLst>
  </p:timing>
  <p:extLst mod="1">
    <p:ext uri="{E180D4A7-C9FB-4DFB-919C-405C955672EB}">
      <p14:showEvtLst xmlns:p14="http://schemas.microsoft.com/office/powerpoint/2010/main">
        <p14:playEvt time="0" objId="3"/>
        <p14:stopEvt time="15351" objId="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1класс\Рабочий стол\фоны\i (25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Documents and Settings\1класс\Рабочий стол\ГРИММ\вильгель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0208" y="789612"/>
            <a:ext cx="2714625" cy="33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19872" y="260648"/>
            <a:ext cx="5400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000" b="1" dirty="0" err="1">
                <a:solidFill>
                  <a:srgbClr val="C00000"/>
                </a:solidFill>
                <a:latin typeface="Comic Sans MS" pitchFamily="66" charset="0"/>
              </a:rPr>
              <a:t>Вильге́льм</a:t>
            </a:r>
            <a:r>
              <a:rPr lang="ru-RU" sz="2000" b="1" dirty="0">
                <a:solidFill>
                  <a:srgbClr val="C00000"/>
                </a:solidFill>
                <a:latin typeface="Comic Sans MS" pitchFamily="66" charset="0"/>
              </a:rPr>
              <a:t> Карл Гримм  </a:t>
            </a:r>
            <a:r>
              <a:rPr lang="ru-RU" sz="2000" b="1" dirty="0">
                <a:latin typeface="Comic Sans MS" pitchFamily="66" charset="0"/>
              </a:rPr>
              <a:t>(родился 24 февраля 1786, </a:t>
            </a:r>
            <a:r>
              <a:rPr lang="ru-RU" sz="2000" b="1" dirty="0" err="1">
                <a:latin typeface="Comic Sans MS" pitchFamily="66" charset="0"/>
              </a:rPr>
              <a:t>Ханау</a:t>
            </a:r>
            <a:r>
              <a:rPr lang="ru-RU" sz="2000" b="1" dirty="0">
                <a:latin typeface="Comic Sans MS" pitchFamily="66" charset="0"/>
              </a:rPr>
              <a:t>,  умер 16 декабря 1859, Берлин) — немецкий филолог, брат Якоба </a:t>
            </a:r>
            <a:r>
              <a:rPr lang="ru-RU" sz="2000" b="1" dirty="0" err="1">
                <a:latin typeface="Comic Sans MS" pitchFamily="66" charset="0"/>
              </a:rPr>
              <a:t>Гримма</a:t>
            </a:r>
            <a:r>
              <a:rPr lang="ru-RU" sz="2000" b="1" dirty="0">
                <a:latin typeface="Comic Sans MS" pitchFamily="66" charset="0"/>
              </a:rPr>
              <a:t>. </a:t>
            </a:r>
            <a:r>
              <a:rPr lang="ru-RU" sz="2000" b="1" dirty="0" smtClean="0">
                <a:latin typeface="Comic Sans MS" pitchFamily="66" charset="0"/>
              </a:rPr>
              <a:t>Представитель </a:t>
            </a:r>
            <a:r>
              <a:rPr lang="ru-RU" sz="2000" b="1" dirty="0" err="1" smtClean="0">
                <a:latin typeface="Comic Sans MS" pitchFamily="66" charset="0"/>
              </a:rPr>
              <a:t>гейдельбергских</a:t>
            </a:r>
            <a:r>
              <a:rPr lang="ru-RU" sz="2000" b="1" dirty="0" smtClean="0">
                <a:latin typeface="Comic Sans MS" pitchFamily="66" charset="0"/>
              </a:rPr>
              <a:t> </a:t>
            </a:r>
            <a:r>
              <a:rPr lang="ru-RU" sz="2000" b="1" dirty="0">
                <a:latin typeface="Comic Sans MS" pitchFamily="66" charset="0"/>
              </a:rPr>
              <a:t>романтиков, ставивших целью возрождение общественного и научного интереса к народной культуре (фольклору).</a:t>
            </a:r>
          </a:p>
          <a:p>
            <a:pPr indent="457200" algn="just"/>
            <a:r>
              <a:rPr lang="ru-RU" sz="2000" b="1" dirty="0">
                <a:latin typeface="Comic Sans MS" pitchFamily="66" charset="0"/>
              </a:rPr>
              <a:t>По происхождению братья Гримм принадлежали к так называемому среднему классу. Отец их был сначала адвокатом в </a:t>
            </a:r>
            <a:r>
              <a:rPr lang="ru-RU" sz="2000" b="1" dirty="0" err="1">
                <a:latin typeface="Comic Sans MS" pitchFamily="66" charset="0"/>
              </a:rPr>
              <a:t>Ханау</a:t>
            </a:r>
            <a:r>
              <a:rPr lang="ru-RU" sz="2000" b="1" dirty="0">
                <a:latin typeface="Comic Sans MS" pitchFamily="66" charset="0"/>
              </a:rPr>
              <a:t> (Гессен), а затем поступил на службу по юридической части к князю </a:t>
            </a:r>
            <a:r>
              <a:rPr lang="ru-RU" sz="2000" b="1" dirty="0" err="1">
                <a:latin typeface="Comic Sans MS" pitchFamily="66" charset="0"/>
              </a:rPr>
              <a:t>Ханаускому</a:t>
            </a:r>
            <a:r>
              <a:rPr lang="ru-RU" sz="2000" b="1" dirty="0">
                <a:latin typeface="Comic Sans MS" pitchFamily="66" charset="0"/>
              </a:rPr>
              <a:t>. 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4381329"/>
            <a:ext cx="4029075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226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1000"/>
    </mc:Choice>
    <mc:Fallback xmlns="">
      <p:transition advClick="0" advTm="3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1класс\Рабочий стол\фоны\i (25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Documents and Settings\1класс\Рабочий стол\ГРИММ\якоб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6136" y="836712"/>
            <a:ext cx="2605633" cy="32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6136" y="4293096"/>
            <a:ext cx="4029075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188640"/>
            <a:ext cx="540060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000" b="1" dirty="0">
                <a:latin typeface="Comic Sans MS" pitchFamily="66" charset="0"/>
              </a:rPr>
              <a:t>Вместе со своим старшим братом Якобом посещал старейшую гимназию </a:t>
            </a:r>
            <a:r>
              <a:rPr lang="ru-RU" sz="2000" b="1" dirty="0" err="1">
                <a:latin typeface="Comic Sans MS" pitchFamily="66" charset="0"/>
              </a:rPr>
              <a:t>Касселя</a:t>
            </a:r>
            <a:r>
              <a:rPr lang="ru-RU" sz="2000" b="1" dirty="0">
                <a:latin typeface="Comic Sans MS" pitchFamily="66" charset="0"/>
              </a:rPr>
              <a:t> , а затем поступил в </a:t>
            </a:r>
            <a:r>
              <a:rPr lang="ru-RU" sz="2000" b="1" dirty="0" err="1">
                <a:latin typeface="Comic Sans MS" pitchFamily="66" charset="0"/>
              </a:rPr>
              <a:t>Марбургский</a:t>
            </a:r>
            <a:r>
              <a:rPr lang="ru-RU" sz="2000" b="1" dirty="0">
                <a:latin typeface="Comic Sans MS" pitchFamily="66" charset="0"/>
              </a:rPr>
              <a:t> университет, где изучал немецкое право под руководством профессора Фридриха </a:t>
            </a:r>
            <a:r>
              <a:rPr lang="ru-RU" sz="2000" b="1" dirty="0" err="1">
                <a:latin typeface="Comic Sans MS" pitchFamily="66" charset="0"/>
              </a:rPr>
              <a:t>Савиньи</a:t>
            </a:r>
            <a:r>
              <a:rPr lang="ru-RU" sz="2000" b="1" dirty="0">
                <a:latin typeface="Comic Sans MS" pitchFamily="66" charset="0"/>
              </a:rPr>
              <a:t>. После окончания университета вернулся в </a:t>
            </a:r>
            <a:r>
              <a:rPr lang="ru-RU" sz="2000" b="1" dirty="0" err="1">
                <a:latin typeface="Comic Sans MS" pitchFamily="66" charset="0"/>
              </a:rPr>
              <a:t>Кассель</a:t>
            </a:r>
            <a:r>
              <a:rPr lang="ru-RU" sz="2000" b="1" dirty="0">
                <a:latin typeface="Comic Sans MS" pitchFamily="66" charset="0"/>
              </a:rPr>
              <a:t>, где жил в доме своей матери, к тому времени уже овдовевшей.</a:t>
            </a:r>
          </a:p>
          <a:p>
            <a:pPr indent="457200" algn="just"/>
            <a:r>
              <a:rPr lang="ru-RU" sz="2000" b="1" dirty="0">
                <a:latin typeface="Comic Sans MS" pitchFamily="66" charset="0"/>
              </a:rPr>
              <a:t>с </a:t>
            </a:r>
            <a:r>
              <a:rPr lang="ru-RU" sz="2000" b="1" dirty="0">
                <a:solidFill>
                  <a:srgbClr val="C00000"/>
                </a:solidFill>
                <a:latin typeface="Comic Sans MS" pitchFamily="66" charset="0"/>
              </a:rPr>
              <a:t>1806</a:t>
            </a:r>
            <a:r>
              <a:rPr lang="ru-RU" sz="2000" b="1" dirty="0">
                <a:latin typeface="Comic Sans MS" pitchFamily="66" charset="0"/>
              </a:rPr>
              <a:t> г. он присоединился к работе по собиранию германских сказок, начатой его братом Якобом. </a:t>
            </a:r>
          </a:p>
          <a:p>
            <a:pPr indent="457200" algn="just"/>
            <a:r>
              <a:rPr lang="ru-RU" sz="2000" b="1" dirty="0">
                <a:latin typeface="Comic Sans MS" pitchFamily="66" charset="0"/>
              </a:rPr>
              <a:t>С </a:t>
            </a:r>
            <a:r>
              <a:rPr lang="ru-RU" sz="2000" b="1" dirty="0">
                <a:solidFill>
                  <a:srgbClr val="C00000"/>
                </a:solidFill>
                <a:latin typeface="Comic Sans MS" pitchFamily="66" charset="0"/>
              </a:rPr>
              <a:t>1814 по 1829</a:t>
            </a:r>
            <a:r>
              <a:rPr lang="ru-RU" sz="2000" b="1" dirty="0">
                <a:latin typeface="Comic Sans MS" pitchFamily="66" charset="0"/>
              </a:rPr>
              <a:t> г. занимал должность Секретаря Гессенской </a:t>
            </a:r>
            <a:r>
              <a:rPr lang="ru-RU" sz="2000" b="1" dirty="0" err="1">
                <a:latin typeface="Comic Sans MS" pitchFamily="66" charset="0"/>
              </a:rPr>
              <a:t>ландграфской</a:t>
            </a:r>
            <a:r>
              <a:rPr lang="ru-RU" sz="2000" b="1" dirty="0">
                <a:latin typeface="Comic Sans MS" pitchFamily="66" charset="0"/>
              </a:rPr>
              <a:t> библиотеки в г. </a:t>
            </a:r>
            <a:r>
              <a:rPr lang="ru-RU" sz="2000" b="1" dirty="0" err="1">
                <a:latin typeface="Comic Sans MS" pitchFamily="66" charset="0"/>
              </a:rPr>
              <a:t>Касселе</a:t>
            </a:r>
            <a:r>
              <a:rPr lang="ru-RU" sz="2000" b="1" dirty="0">
                <a:latin typeface="Comic Sans MS" pitchFamily="66" charset="0"/>
              </a:rPr>
              <a:t>.</a:t>
            </a:r>
          </a:p>
          <a:p>
            <a:pPr indent="457200" algn="just"/>
            <a:endParaRPr lang="ru-RU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26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6026"/>
    </mc:Choice>
    <mc:Fallback xmlns="">
      <p:transition advClick="0" advTm="360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1класс\Рабочий стол\фоны\i (25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Documents and Settings\1класс\Рабочий стол\ГРИММ\i (16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406" y="1271245"/>
            <a:ext cx="3081959" cy="2673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4509120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48095" y="4183963"/>
            <a:ext cx="383587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err="1">
                <a:solidFill>
                  <a:schemeClr val="tx2">
                    <a:lumMod val="75000"/>
                  </a:schemeClr>
                </a:solidFill>
                <a:latin typeface="Mistral" pitchFamily="66" charset="0"/>
              </a:rPr>
              <a:t>Доротея</a:t>
            </a:r>
            <a:r>
              <a:rPr lang="ru-RU" sz="4400" b="1" dirty="0">
                <a:solidFill>
                  <a:schemeClr val="tx2">
                    <a:lumMod val="75000"/>
                  </a:schemeClr>
                </a:solidFill>
                <a:latin typeface="Mistral" pitchFamily="66" charset="0"/>
              </a:rPr>
              <a:t> </a:t>
            </a:r>
            <a:r>
              <a:rPr lang="ru-RU" sz="4400" b="1" dirty="0" err="1">
                <a:solidFill>
                  <a:schemeClr val="tx2">
                    <a:lumMod val="75000"/>
                  </a:schemeClr>
                </a:solidFill>
                <a:latin typeface="Mistral" pitchFamily="66" charset="0"/>
              </a:rPr>
              <a:t>Вильд</a:t>
            </a:r>
            <a:endParaRPr lang="ru-RU" sz="4400" b="1" dirty="0">
              <a:solidFill>
                <a:schemeClr val="tx2">
                  <a:lumMod val="75000"/>
                </a:schemeClr>
              </a:solidFill>
              <a:latin typeface="Mistral" pitchFamily="66" charset="0"/>
            </a:endParaRPr>
          </a:p>
          <a:p>
            <a:r>
              <a:rPr lang="ru-RU" sz="4400" b="1" dirty="0">
                <a:solidFill>
                  <a:schemeClr val="tx2">
                    <a:lumMod val="75000"/>
                  </a:schemeClr>
                </a:solidFill>
                <a:latin typeface="Mistral" pitchFamily="66" charset="0"/>
              </a:rPr>
              <a:t>Жена В. </a:t>
            </a:r>
            <a:r>
              <a:rPr lang="ru-RU" sz="4400" b="1" dirty="0" err="1">
                <a:solidFill>
                  <a:schemeClr val="tx2">
                    <a:lumMod val="75000"/>
                  </a:schemeClr>
                </a:solidFill>
                <a:latin typeface="Mistral" pitchFamily="66" charset="0"/>
              </a:rPr>
              <a:t>Гримма</a:t>
            </a:r>
            <a:endParaRPr lang="ru-RU" sz="4400" b="1" dirty="0">
              <a:solidFill>
                <a:schemeClr val="tx2">
                  <a:lumMod val="75000"/>
                </a:schemeClr>
              </a:solidFill>
              <a:latin typeface="Mistral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49503" y="1484784"/>
            <a:ext cx="5400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000" b="1" dirty="0">
                <a:latin typeface="Comic Sans MS" pitchFamily="66" charset="0"/>
              </a:rPr>
              <a:t>В </a:t>
            </a:r>
            <a:r>
              <a:rPr lang="ru-RU" sz="2000" b="1" dirty="0">
                <a:solidFill>
                  <a:srgbClr val="C00000"/>
                </a:solidFill>
                <a:latin typeface="Comic Sans MS" pitchFamily="66" charset="0"/>
              </a:rPr>
              <a:t>1825</a:t>
            </a:r>
            <a:r>
              <a:rPr lang="ru-RU" sz="2000" b="1" dirty="0">
                <a:latin typeface="Comic Sans MS" pitchFamily="66" charset="0"/>
              </a:rPr>
              <a:t> г. женился на Генриетте </a:t>
            </a:r>
            <a:r>
              <a:rPr lang="ru-RU" sz="2000" b="1" dirty="0" err="1">
                <a:latin typeface="Comic Sans MS" pitchFamily="66" charset="0"/>
              </a:rPr>
              <a:t>Доротее</a:t>
            </a:r>
            <a:r>
              <a:rPr lang="ru-RU" sz="2000" b="1" dirty="0">
                <a:latin typeface="Comic Sans MS" pitchFamily="66" charset="0"/>
              </a:rPr>
              <a:t> </a:t>
            </a:r>
            <a:r>
              <a:rPr lang="ru-RU" sz="2000" b="1" dirty="0" err="1">
                <a:latin typeface="Comic Sans MS" pitchFamily="66" charset="0"/>
              </a:rPr>
              <a:t>Вильд</a:t>
            </a:r>
            <a:r>
              <a:rPr lang="ru-RU" sz="2000" b="1" dirty="0">
                <a:latin typeface="Comic Sans MS" pitchFamily="66" charset="0"/>
              </a:rPr>
              <a:t>. В 1828 г. родился его сын Герман Гримм (1828—1901) — впоследствии известный историк литературы, профессор Берлинского университета и соучредитель «Общества Гёте».</a:t>
            </a:r>
          </a:p>
        </p:txBody>
      </p:sp>
    </p:spTree>
    <p:extLst>
      <p:ext uri="{BB962C8B-B14F-4D97-AF65-F5344CB8AC3E}">
        <p14:creationId xmlns:p14="http://schemas.microsoft.com/office/powerpoint/2010/main" val="184226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7000"/>
    </mc:Choice>
    <mc:Fallback xmlns="">
      <p:transition advClick="0" advTm="17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1класс\Рабочий стол\фоны\i (25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Documents and Settings\1класс\Рабочий стол\ГРИММ\родители Гримм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72" y="332656"/>
            <a:ext cx="3672408" cy="271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38339" y="3052985"/>
            <a:ext cx="383587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tx2">
                    <a:lumMod val="75000"/>
                  </a:schemeClr>
                </a:solidFill>
                <a:latin typeface="Mistral" pitchFamily="66" charset="0"/>
              </a:rPr>
              <a:t>Родители братьев </a:t>
            </a:r>
          </a:p>
          <a:p>
            <a:pPr algn="ctr"/>
            <a:r>
              <a:rPr lang="ru-RU" sz="4400" b="1" dirty="0">
                <a:solidFill>
                  <a:schemeClr val="tx2">
                    <a:lumMod val="75000"/>
                  </a:schemeClr>
                </a:solidFill>
                <a:latin typeface="Mistral" pitchFamily="66" charset="0"/>
              </a:rPr>
              <a:t>Гримм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504" y="188640"/>
            <a:ext cx="5112568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ru-RU" sz="2000" b="1" dirty="0">
                <a:latin typeface="Comic Sans MS" pitchFamily="66" charset="0"/>
              </a:rPr>
              <a:t>В </a:t>
            </a:r>
            <a:r>
              <a:rPr lang="ru-RU" sz="2000" b="1" dirty="0">
                <a:solidFill>
                  <a:srgbClr val="C00000"/>
                </a:solidFill>
                <a:latin typeface="Comic Sans MS" pitchFamily="66" charset="0"/>
              </a:rPr>
              <a:t>1831—1835</a:t>
            </a:r>
            <a:r>
              <a:rPr lang="ru-RU" sz="2000" b="1" dirty="0">
                <a:latin typeface="Comic Sans MS" pitchFamily="66" charset="0"/>
              </a:rPr>
              <a:t> гг. Вильгельм Гримм занимал должность Библиотекаря </a:t>
            </a:r>
            <a:r>
              <a:rPr lang="ru-RU" sz="2000" b="1" dirty="0" err="1">
                <a:latin typeface="Comic Sans MS" pitchFamily="66" charset="0"/>
              </a:rPr>
              <a:t>Гёттингенского</a:t>
            </a:r>
            <a:r>
              <a:rPr lang="ru-RU" sz="2000" b="1" dirty="0">
                <a:latin typeface="Comic Sans MS" pitchFamily="66" charset="0"/>
              </a:rPr>
              <a:t> университета, а в </a:t>
            </a:r>
            <a:r>
              <a:rPr lang="ru-RU" sz="2000" b="1" dirty="0">
                <a:solidFill>
                  <a:srgbClr val="C00000"/>
                </a:solidFill>
                <a:latin typeface="Comic Sans MS" pitchFamily="66" charset="0"/>
              </a:rPr>
              <a:t>1835</a:t>
            </a:r>
            <a:r>
              <a:rPr lang="ru-RU" sz="2000" b="1" dirty="0">
                <a:latin typeface="Comic Sans MS" pitchFamily="66" charset="0"/>
              </a:rPr>
              <a:t> г. стал его экстраординарным профессором. За участие в протесте «</a:t>
            </a:r>
            <a:r>
              <a:rPr lang="ru-RU" sz="2000" b="1" dirty="0" err="1">
                <a:latin typeface="Comic Sans MS" pitchFamily="66" charset="0"/>
              </a:rPr>
              <a:t>Гёттингенской</a:t>
            </a:r>
            <a:r>
              <a:rPr lang="ru-RU" sz="2000" b="1" dirty="0">
                <a:latin typeface="Comic Sans MS" pitchFamily="66" charset="0"/>
              </a:rPr>
              <a:t> семёрки» в </a:t>
            </a:r>
            <a:r>
              <a:rPr lang="ru-RU" sz="2000" b="1" dirty="0">
                <a:solidFill>
                  <a:srgbClr val="C00000"/>
                </a:solidFill>
                <a:latin typeface="Comic Sans MS" pitchFamily="66" charset="0"/>
              </a:rPr>
              <a:t>1837</a:t>
            </a:r>
            <a:r>
              <a:rPr lang="ru-RU" sz="2000" b="1" dirty="0">
                <a:latin typeface="Comic Sans MS" pitchFamily="66" charset="0"/>
              </a:rPr>
              <a:t> г. по распоряжению герцога Ганноверского был снят со всех должностей и выслан из страны.  </a:t>
            </a:r>
            <a:r>
              <a:rPr lang="ru-RU" sz="2000" b="1" dirty="0">
                <a:solidFill>
                  <a:srgbClr val="C00000"/>
                </a:solidFill>
                <a:latin typeface="Comic Sans MS" pitchFamily="66" charset="0"/>
              </a:rPr>
              <a:t>1841</a:t>
            </a:r>
            <a:r>
              <a:rPr lang="ru-RU" sz="2000" b="1" dirty="0">
                <a:latin typeface="Comic Sans MS" pitchFamily="66" charset="0"/>
              </a:rPr>
              <a:t> г. был приглашён в Берлин прусским королём Фридрихом Вильгельмом IV; в том же году избран действительным членом Прусской академии наук. В течение 18 лет, до своей смерти, занимал кафедру в Берлинском университете и работал над «Немецким словарём». </a:t>
            </a:r>
            <a:r>
              <a:rPr lang="ru-RU" sz="2000" b="1" dirty="0">
                <a:solidFill>
                  <a:srgbClr val="C00000"/>
                </a:solidFill>
                <a:latin typeface="Comic Sans MS" pitchFamily="66" charset="0"/>
              </a:rPr>
              <a:t>16 декабря 1859 </a:t>
            </a:r>
            <a:r>
              <a:rPr lang="ru-RU" sz="2000" b="1" dirty="0">
                <a:latin typeface="Comic Sans MS" pitchFamily="66" charset="0"/>
              </a:rPr>
              <a:t>года паралич лёгких прекратил его страдания.</a:t>
            </a:r>
          </a:p>
        </p:txBody>
      </p:sp>
    </p:spTree>
    <p:extLst>
      <p:ext uri="{BB962C8B-B14F-4D97-AF65-F5344CB8AC3E}">
        <p14:creationId xmlns:p14="http://schemas.microsoft.com/office/powerpoint/2010/main" val="184226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8000"/>
    </mc:Choice>
    <mc:Fallback xmlns="">
      <p:transition advClick="0" advTm="38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1класс\Рабочий стол\фоны\i (25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Documents and Settings\1класс\Рабочий стол\ГРИММ\i (1)дддд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78049" y="3768060"/>
            <a:ext cx="4292600" cy="241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87824" y="3768060"/>
            <a:ext cx="38358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Mistral" pitchFamily="66" charset="0"/>
              </a:rPr>
              <a:t>«Детские и </a:t>
            </a:r>
          </a:p>
          <a:p>
            <a:pPr algn="ctr"/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Mistral" pitchFamily="66" charset="0"/>
              </a:rPr>
              <a:t>семейные сказки»</a:t>
            </a:r>
          </a:p>
          <a:p>
            <a:pPr algn="ctr"/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Mistral" pitchFamily="66" charset="0"/>
              </a:rPr>
              <a:t>1812 год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7604" y="908720"/>
            <a:ext cx="71287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000" b="1" dirty="0">
                <a:latin typeface="Comic Sans MS" pitchFamily="66" charset="0"/>
              </a:rPr>
              <a:t>В </a:t>
            </a:r>
            <a:r>
              <a:rPr lang="ru-RU" sz="2000" b="1" dirty="0">
                <a:solidFill>
                  <a:srgbClr val="C00000"/>
                </a:solidFill>
                <a:latin typeface="Comic Sans MS" pitchFamily="66" charset="0"/>
              </a:rPr>
              <a:t>1812</a:t>
            </a:r>
            <a:r>
              <a:rPr lang="ru-RU" sz="2000" b="1" dirty="0">
                <a:latin typeface="Comic Sans MS" pitchFamily="66" charset="0"/>
              </a:rPr>
              <a:t> году братья Гримм опубликовали первый том своих знаменитых "Детских и семейных сказок", три года спустя появился второй том; в эти два тома вошло 200 народных сказок и 10 так называемых "детских легенд". Через два года после публикации "Сказок" братья Гримм выпустили сборник "Немецкие предания" в двух томах.</a:t>
            </a:r>
          </a:p>
        </p:txBody>
      </p:sp>
    </p:spTree>
    <p:extLst>
      <p:ext uri="{BB962C8B-B14F-4D97-AF65-F5344CB8AC3E}">
        <p14:creationId xmlns:p14="http://schemas.microsoft.com/office/powerpoint/2010/main" val="184226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1616"/>
    </mc:Choice>
    <mc:Fallback xmlns="">
      <p:transition spd="slow" advClick="0" advTm="21616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1класс\Рабочий стол\фоны\i (25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07604" y="404664"/>
            <a:ext cx="712879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000" b="1" dirty="0">
                <a:latin typeface="Comic Sans MS" pitchFamily="66" charset="0"/>
              </a:rPr>
              <a:t>Во всех сказках имеется неповторимый и интересный сюжет, счастливый финал, победа добра над злом. Занимательные истории, вышедшие из-под их пера, весьма поучительны, и большинство из них посвящено доброте, отваге, находчивости, храбрости, чести. В сказках братьев Гримм главными героями являются люди. Но есть и истории, в которых действующими лицами становятся птицы, звери или насекомые. Обычно в таких историях высмеиваются отрицательные черты человека: жадность, лень, трусость, зависть и т.д.</a:t>
            </a:r>
          </a:p>
        </p:txBody>
      </p:sp>
      <p:pic>
        <p:nvPicPr>
          <p:cNvPr id="5122" name="Picture 2" descr="C:\Documents and Settings\1класс\Рабочий стол\i (3)дд копияяяяяяяяяяяяяяяяя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221088"/>
            <a:ext cx="4826000" cy="241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226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2424"/>
    </mc:Choice>
    <mc:Fallback xmlns="">
      <p:transition spd="slow" advClick="0" advTm="32424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1класс\Рабочий стол\фоны\i (25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Documents and Settings\1класс\Рабочий стол\ГРИММ\lovkii_vo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6136" y="800976"/>
            <a:ext cx="1994563" cy="2804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78871" y="3661947"/>
            <a:ext cx="28290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5536" y="404664"/>
            <a:ext cx="482453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b="1" i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itchFamily="18" charset="0"/>
              </a:rPr>
              <a:t>«Братец и сестрица»</a:t>
            </a:r>
            <a:r>
              <a:rPr lang="ru-RU" sz="2000" b="1" i="1" dirty="0">
                <a:latin typeface="Comic Sans MS" panose="030F0702030302020204" pitchFamily="66" charset="0"/>
                <a:cs typeface="Times New Roman" pitchFamily="18" charset="0"/>
              </a:rPr>
              <a:t>. </a:t>
            </a:r>
            <a:r>
              <a:rPr lang="ru-RU" sz="2000" b="1" dirty="0">
                <a:latin typeface="Comic Sans MS" panose="030F0702030302020204" pitchFamily="66" charset="0"/>
                <a:cs typeface="Times New Roman" pitchFamily="18" charset="0"/>
              </a:rPr>
              <a:t>Устав от голода и отношения злой мачехи, братец с сестрой решают уйти путешествовать по свету в поисках лучшей доли. Но мачеха, помимо злобного характера, оказалась еще и ведьмой, а потому заколдовала все родники и источники с водой на пути их бегства. Сумеют ли брат с сестрой вырваться из леса, избежать козней мачехи и найти приют и свое счастье в чужой стороне?</a:t>
            </a:r>
          </a:p>
        </p:txBody>
      </p:sp>
    </p:spTree>
    <p:extLst>
      <p:ext uri="{BB962C8B-B14F-4D97-AF65-F5344CB8AC3E}">
        <p14:creationId xmlns:p14="http://schemas.microsoft.com/office/powerpoint/2010/main" val="184226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3948"/>
    </mc:Choice>
    <mc:Fallback xmlns="">
      <p:transition advClick="0" advTm="23948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1класс\Рабочий стол\фоны\i (25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123"/>
          <a:stretch/>
        </p:blipFill>
        <p:spPr bwMode="auto">
          <a:xfrm>
            <a:off x="643745" y="836712"/>
            <a:ext cx="2239885" cy="280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491880" y="902821"/>
            <a:ext cx="482453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Cambria" pitchFamily="18" charset="0"/>
                <a:cs typeface="Times New Roman" pitchFamily="18" charset="0"/>
              </a:rPr>
              <a:t>    </a:t>
            </a:r>
            <a:r>
              <a:rPr lang="ru-RU" sz="2000" b="1" dirty="0">
                <a:latin typeface="Comic Sans MS" panose="030F0702030302020204" pitchFamily="66" charset="0"/>
                <a:cs typeface="Times New Roman" pitchFamily="18" charset="0"/>
              </a:rPr>
              <a:t>Герой сказки – храбрый портной. Насытившись спокойной и скучной жизнью, он отправляется совершать подвиги. На пути он сталкивается с великанами и подлым королем. </a:t>
            </a:r>
          </a:p>
        </p:txBody>
      </p:sp>
    </p:spTree>
    <p:extLst>
      <p:ext uri="{BB962C8B-B14F-4D97-AF65-F5344CB8AC3E}">
        <p14:creationId xmlns:p14="http://schemas.microsoft.com/office/powerpoint/2010/main" val="184226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3766"/>
    </mc:Choice>
    <mc:Fallback xmlns="">
      <p:transition advClick="0" advTm="13766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1класс\Рабочий стол\фоны\i (25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2013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6" y="607112"/>
            <a:ext cx="2195513" cy="280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5326" y="1268760"/>
            <a:ext cx="48245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000" b="1" dirty="0">
                <a:latin typeface="Comic Sans MS" panose="030F0702030302020204" pitchFamily="66" charset="0"/>
                <a:cs typeface="Times New Roman" pitchFamily="18" charset="0"/>
              </a:rPr>
              <a:t>Сказка повествует о восхитительной дочке короля, которую с радостью приняли семь гномов, спасая и оберегая ее в дальнейшем от злой мачехи, владеющей волшебным зеркальцем.</a:t>
            </a:r>
          </a:p>
        </p:txBody>
      </p:sp>
    </p:spTree>
    <p:extLst>
      <p:ext uri="{BB962C8B-B14F-4D97-AF65-F5344CB8AC3E}">
        <p14:creationId xmlns:p14="http://schemas.microsoft.com/office/powerpoint/2010/main" val="184226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2444"/>
    </mc:Choice>
    <mc:Fallback xmlns="">
      <p:transition advClick="0" advTm="12444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1класс\Рабочий стол\фоны\i (25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Documents and Settings\1класс\Рабочий стол\ГРИММ\i (1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943195"/>
            <a:ext cx="1907757" cy="280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11331" y="824638"/>
            <a:ext cx="48245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Cambria" pitchFamily="18" charset="0"/>
                <a:cs typeface="Times New Roman" pitchFamily="18" charset="0"/>
              </a:rPr>
              <a:t>     Сказка о гордой и красивой принцессе, которая не хотела замуж. Всех своих потенциальных женихов она отвергла, насмехаясь над их реальными и выдуманными недостатками. В итоге отец выдает ее за первого встречного.</a:t>
            </a:r>
          </a:p>
        </p:txBody>
      </p:sp>
    </p:spTree>
    <p:extLst>
      <p:ext uri="{BB962C8B-B14F-4D97-AF65-F5344CB8AC3E}">
        <p14:creationId xmlns:p14="http://schemas.microsoft.com/office/powerpoint/2010/main" val="184226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771"/>
    </mc:Choice>
    <mc:Fallback xmlns="">
      <p:transition advClick="0" advTm="1577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1класс\Рабочий стол\фоны\i (25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Documents and Settings\1класс\Рабочий стол\ГРИММ\img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857" r="23333"/>
          <a:stretch/>
        </p:blipFill>
        <p:spPr bwMode="auto">
          <a:xfrm>
            <a:off x="6228184" y="639097"/>
            <a:ext cx="2022528" cy="2819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67544" y="645678"/>
            <a:ext cx="482453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latin typeface="Comic Sans MS" panose="030F0702030302020204" pitchFamily="66" charset="0"/>
                <a:cs typeface="Times New Roman" pitchFamily="18" charset="0"/>
              </a:rPr>
              <a:t>    Эту сказку можно отнести к категории "новогодние сказки братьев Гримм". Повествует о вдове, у которой были родная дочь и приемная. Падчерице туго приходилось с мачехой. Но внезапная случайность, при которой несчастная девушка уронила в колодец катушку с нитками, расставила все на свои места. </a:t>
            </a:r>
          </a:p>
        </p:txBody>
      </p:sp>
    </p:spTree>
    <p:extLst>
      <p:ext uri="{BB962C8B-B14F-4D97-AF65-F5344CB8AC3E}">
        <p14:creationId xmlns:p14="http://schemas.microsoft.com/office/powerpoint/2010/main" val="184226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1459"/>
    </mc:Choice>
    <mc:Fallback xmlns="">
      <p:transition advClick="0" advTm="21459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1класс\Рабочий стол\фоны\i (25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Documents and Settings\1класс\Рабочий стол\ГРИММ\i (9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764704"/>
            <a:ext cx="1913198" cy="2839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707904" y="967631"/>
            <a:ext cx="482453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Cambria" pitchFamily="18" charset="0"/>
                <a:cs typeface="Times New Roman" pitchFamily="18" charset="0"/>
              </a:rPr>
              <a:t>     </a:t>
            </a:r>
            <a:r>
              <a:rPr lang="ru-RU" sz="2000" b="1" dirty="0">
                <a:latin typeface="Comic Sans MS" panose="030F0702030302020204" pitchFamily="66" charset="0"/>
                <a:cs typeface="Times New Roman" pitchFamily="18" charset="0"/>
              </a:rPr>
              <a:t>История о неблагодарной королеве, не оценившей поступок лягушонка, который вытащил ее любимый золотой мячик. Лягушонок же превратился в прекрасного королевича.</a:t>
            </a:r>
          </a:p>
        </p:txBody>
      </p:sp>
    </p:spTree>
    <p:extLst>
      <p:ext uri="{BB962C8B-B14F-4D97-AF65-F5344CB8AC3E}">
        <p14:creationId xmlns:p14="http://schemas.microsoft.com/office/powerpoint/2010/main" val="184226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3921"/>
    </mc:Choice>
    <mc:Fallback xmlns="">
      <p:transition advClick="0" advTm="1392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1класс\Рабочий стол\фоны\i (25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078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Documents and Settings\1класс\Рабочий стол\ГРИММ\100048208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2200" y="635653"/>
            <a:ext cx="1999932" cy="2839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9512" y="407391"/>
            <a:ext cx="568863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400" b="1" dirty="0">
                <a:latin typeface="Cambria" pitchFamily="18" charset="0"/>
                <a:cs typeface="Times New Roman" pitchFamily="18" charset="0"/>
              </a:rPr>
              <a:t>Сказка о прекрасной девушке с шикарными длинными волосами. Ее заточила в высокую башню злая колдунья. Сказка об умопомрачительных приключениях трех братьев, каждый из которых обладал волшебным предметом. </a:t>
            </a:r>
          </a:p>
          <a:p>
            <a:r>
              <a:rPr lang="ru-RU" sz="2400" b="1" dirty="0">
                <a:latin typeface="Cambria" pitchFamily="18" charset="0"/>
                <a:cs typeface="Times New Roman" pitchFamily="18" charset="0"/>
              </a:rPr>
              <a:t>       Кто может жить в башне без дверей в самой чаще леса? А живет там красавица </a:t>
            </a:r>
            <a:r>
              <a:rPr lang="ru-RU" sz="2400" b="1" dirty="0" err="1">
                <a:latin typeface="Cambria" pitchFamily="18" charset="0"/>
                <a:cs typeface="Times New Roman" pitchFamily="18" charset="0"/>
              </a:rPr>
              <a:t>Рапунцель</a:t>
            </a:r>
            <a:r>
              <a:rPr lang="ru-RU" sz="2400" b="1" dirty="0">
                <a:latin typeface="Cambria" pitchFamily="18" charset="0"/>
                <a:cs typeface="Times New Roman" pitchFamily="18" charset="0"/>
              </a:rPr>
              <a:t>, которую десять лет назад украла у бедных родителей и сделала своей ученицей старая ведьма, фрау </a:t>
            </a:r>
            <a:r>
              <a:rPr lang="ru-RU" sz="2400" b="1" dirty="0" err="1">
                <a:latin typeface="Cambria" pitchFamily="18" charset="0"/>
                <a:cs typeface="Times New Roman" pitchFamily="18" charset="0"/>
              </a:rPr>
              <a:t>Готтель</a:t>
            </a:r>
            <a:r>
              <a:rPr lang="ru-RU" sz="2400" b="1" dirty="0">
                <a:latin typeface="Cambria" pitchFamily="18" charset="0"/>
                <a:cs typeface="Times New Roman" pitchFamily="18" charset="0"/>
              </a:rPr>
              <a:t>. Влюбленный принц </a:t>
            </a:r>
            <a:r>
              <a:rPr lang="ru-RU" sz="2400" b="1" dirty="0" err="1">
                <a:latin typeface="Cambria" pitchFamily="18" charset="0"/>
                <a:cs typeface="Times New Roman" pitchFamily="18" charset="0"/>
              </a:rPr>
              <a:t>Эгмонд</a:t>
            </a:r>
            <a:r>
              <a:rPr lang="ru-RU" sz="2400" b="1" dirty="0">
                <a:latin typeface="Cambria" pitchFamily="18" charset="0"/>
                <a:cs typeface="Times New Roman" pitchFamily="18" charset="0"/>
              </a:rPr>
              <a:t> решил освободить избранницу, но поплатился за это своим зрением. </a:t>
            </a:r>
          </a:p>
        </p:txBody>
      </p:sp>
    </p:spTree>
    <p:extLst>
      <p:ext uri="{BB962C8B-B14F-4D97-AF65-F5344CB8AC3E}">
        <p14:creationId xmlns:p14="http://schemas.microsoft.com/office/powerpoint/2010/main" val="184226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7667"/>
    </mc:Choice>
    <mc:Fallback xmlns="">
      <p:transition spd="slow" advClick="0" advTm="27667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1класс\Рабочий стол\фоны\i (25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2160" y="764704"/>
            <a:ext cx="2232025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27584" y="922323"/>
            <a:ext cx="482453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Cambria" pitchFamily="18" charset="0"/>
                <a:cs typeface="Times New Roman" pitchFamily="18" charset="0"/>
              </a:rPr>
              <a:t>    </a:t>
            </a:r>
            <a:r>
              <a:rPr lang="ru-RU" sz="2000" b="1" dirty="0">
                <a:latin typeface="Comic Sans MS" panose="030F0702030302020204" pitchFamily="66" charset="0"/>
                <a:cs typeface="Times New Roman" pitchFamily="18" charset="0"/>
              </a:rPr>
              <a:t>В одном Королевстве жил Король. И была у него дочка - Прекрасная Принцесса. Однажды во Дворец прибыли бродячие артисты. Еще не окончилось выступление Бременских Музыкантов, а Трубадур и Принцесса влюбились друг в друга навеки. Так началась эта веселая история.</a:t>
            </a:r>
          </a:p>
        </p:txBody>
      </p:sp>
    </p:spTree>
    <p:extLst>
      <p:ext uri="{BB962C8B-B14F-4D97-AF65-F5344CB8AC3E}">
        <p14:creationId xmlns:p14="http://schemas.microsoft.com/office/powerpoint/2010/main" val="184226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927"/>
    </mc:Choice>
    <mc:Fallback xmlns="">
      <p:transition spd="slow" advClick="0" advTm="12927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1класс\Рабочий стол\фоны\i (25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07604" y="764704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000" b="1" dirty="0">
                <a:latin typeface="Comic Sans MS" pitchFamily="66" charset="0"/>
              </a:rPr>
              <a:t>Герои этих сказок находчивы, смелы, бесхитростны, верят в добро.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19673">
            <a:off x="3131840" y="4281132"/>
            <a:ext cx="954713" cy="1416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421802">
            <a:off x="4133525" y="2436683"/>
            <a:ext cx="876950" cy="1388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63698">
            <a:off x="2247009" y="3942873"/>
            <a:ext cx="1068080" cy="1388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51022">
            <a:off x="1237503" y="3882608"/>
            <a:ext cx="1036212" cy="1416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11151">
            <a:off x="5713315" y="2883028"/>
            <a:ext cx="1150043" cy="1380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65472">
            <a:off x="4943800" y="2526806"/>
            <a:ext cx="1022261" cy="1380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226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536"/>
    </mc:Choice>
    <mc:Fallback xmlns="">
      <p:transition spd="slow" advClick="0" advTm="10536"/>
    </mc:Fallback>
  </mc:AlternateContent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След самолета</Template>
  <TotalTime>1001</TotalTime>
  <Words>871</Words>
  <Application>Microsoft Office PowerPoint</Application>
  <PresentationFormat>Экран (4:3)</PresentationFormat>
  <Paragraphs>32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Calibri</vt:lpstr>
      <vt:lpstr>Cambria</vt:lpstr>
      <vt:lpstr>Century Gothic</vt:lpstr>
      <vt:lpstr>Comic Sans MS</vt:lpstr>
      <vt:lpstr>Mistral</vt:lpstr>
      <vt:lpstr>Times New Roman</vt:lpstr>
      <vt:lpstr>След самолета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1класс</dc:creator>
  <cp:lastModifiedBy>natalya</cp:lastModifiedBy>
  <cp:revision>89</cp:revision>
  <dcterms:created xsi:type="dcterms:W3CDTF">2016-01-13T06:04:14Z</dcterms:created>
  <dcterms:modified xsi:type="dcterms:W3CDTF">2021-02-24T12:11:01Z</dcterms:modified>
</cp:coreProperties>
</file>