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0" r:id="rId1"/>
  </p:sldMasterIdLst>
  <p:notesMasterIdLst>
    <p:notesMasterId r:id="rId20"/>
  </p:notesMasterIdLst>
  <p:handoutMasterIdLst>
    <p:handoutMasterId r:id="rId21"/>
  </p:handoutMasterIdLst>
  <p:sldIdLst>
    <p:sldId id="269" r:id="rId2"/>
    <p:sldId id="270" r:id="rId3"/>
    <p:sldId id="304" r:id="rId4"/>
    <p:sldId id="271" r:id="rId5"/>
    <p:sldId id="267" r:id="rId6"/>
    <p:sldId id="266" r:id="rId7"/>
    <p:sldId id="298" r:id="rId8"/>
    <p:sldId id="283" r:id="rId9"/>
    <p:sldId id="284" r:id="rId10"/>
    <p:sldId id="285" r:id="rId11"/>
    <p:sldId id="292" r:id="rId12"/>
    <p:sldId id="293" r:id="rId13"/>
    <p:sldId id="286" r:id="rId14"/>
    <p:sldId id="305" r:id="rId15"/>
    <p:sldId id="297" r:id="rId16"/>
    <p:sldId id="294" r:id="rId17"/>
    <p:sldId id="300" r:id="rId18"/>
    <p:sldId id="256" r:id="rId19"/>
  </p:sldIdLst>
  <p:sldSz cx="9144000" cy="6858000" type="screen4x3"/>
  <p:notesSz cx="6858000" cy="9144000"/>
  <p:embeddedFontLst>
    <p:embeddedFont>
      <p:font typeface="Century Gothic" pitchFamily="34" charset="0"/>
      <p:regular r:id="rId22"/>
      <p:bold r:id="rId23"/>
      <p:italic r:id="rId24"/>
      <p:boldItalic r:id="rId25"/>
    </p:embeddedFont>
    <p:embeddedFont>
      <p:font typeface="Calibri" pitchFamily="34" charset="0"/>
      <p:regular r:id="rId26"/>
      <p:bold r:id="rId27"/>
      <p:italic r:id="rId28"/>
      <p:boldItalic r:id="rId29"/>
    </p:embeddedFont>
    <p:embeddedFont>
      <p:font typeface="Kot Leopold" charset="0"/>
      <p:regular r:id="rId3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Rg st="1" end="2"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24" autoAdjust="0"/>
  </p:normalViewPr>
  <p:slideViewPr>
    <p:cSldViewPr>
      <p:cViewPr varScale="1">
        <p:scale>
          <a:sx n="100" d="100"/>
          <a:sy n="100" d="100"/>
        </p:scale>
        <p:origin x="-29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9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92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9508A77-FED8-4452-8300-7631D7A32AC1}" type="datetimeFigureOut">
              <a:rPr lang="ru-RU"/>
              <a:pPr>
                <a:defRPr/>
              </a:pPr>
              <a:t>18.02.2021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932A7AD-B39F-471A-8309-6692CBF81C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DF58440-5189-42EC-8D09-15B2C2B5E211}" type="datetimeFigureOut">
              <a:rPr lang="ru-RU"/>
              <a:pPr>
                <a:defRPr/>
              </a:pPr>
              <a:t>18.02.2021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2F8509F-C2FE-47D9-A1CE-40CC086ADC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4F65DC-816E-40B4-9EE8-BC699CCF4B4F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2/18/2021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89746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741FDC-4A83-4C3D-A8E5-63528A2BA15B}" type="datetimeFigureOut">
              <a:rPr lang="ru-RU" smtClean="0"/>
              <a:pPr>
                <a:defRPr/>
              </a:pPr>
              <a:t>18.02.2021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1513AE-3451-4196-B5FB-B5E0330A48C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3212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0BD2B8E5-6825-4653-BEEC-F1823C85A8F0}" type="datetimeFigureOut">
              <a:rPr lang="ru-RU" smtClean="0"/>
              <a:pPr>
                <a:defRPr/>
              </a:pPr>
              <a:t>18.02.2021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pPr>
              <a:defRPr/>
            </a:pPr>
            <a:fld id="{7D9EE937-D4A3-47E6-A4AA-17DDF63A002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335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2FEAA5-4F24-4331-8E2D-792C2E92844D}" type="datetimeFigureOut">
              <a:rPr lang="ru-RU" smtClean="0"/>
              <a:pPr>
                <a:defRPr/>
              </a:pPr>
              <a:t>18.02.2021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DB0234-2225-47D1-B850-2E6282F75E3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1047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90E74C-3DFF-44B1-98CB-C33BAF6C5F91}" type="datetimeFigureOut">
              <a:rPr lang="ru-RU" smtClean="0"/>
              <a:pPr>
                <a:defRPr/>
              </a:pPr>
              <a:t>18.02.2021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E35506-F2DD-441E-A232-6B9686F0764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9379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80646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982F6CC-583E-4892-9069-554234834E82}" type="datetimeFigureOut">
              <a:rPr lang="ru-RU" smtClean="0"/>
              <a:pPr>
                <a:defRPr/>
              </a:pPr>
              <a:t>18.02.2021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111C4B-8128-46CA-BE2C-0A49332FF47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7229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E0E9FE-8E2A-480D-92FF-599883D82B4A}" type="datetimeFigureOut">
              <a:rPr lang="ru-RU" smtClean="0"/>
              <a:pPr>
                <a:defRPr/>
              </a:pPr>
              <a:t>18.02.2021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A2F68B-D4AB-4C12-AC4B-DC336B46AD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09812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190FBC-94D9-4E4D-8642-A6CB640713EF}" type="datetimeFigureOut">
              <a:rPr lang="ru-RU" smtClean="0"/>
              <a:pPr>
                <a:defRPr/>
              </a:pPr>
              <a:t>18.02.2021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D74E97-576D-40C7-ADE5-A5155A38DAA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2431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02474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2/18/2021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694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2/18/2021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5066934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2/18/2021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67396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908471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2/18/2021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610912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F3898E-2C48-4493-806B-406674E292DA}" type="datetimeFigureOut">
              <a:rPr lang="ru-RU" smtClean="0"/>
              <a:pPr>
                <a:defRPr/>
              </a:pPr>
              <a:t>18.02.2021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851E86-7B94-40F3-92CC-66A86B70B7D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89485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2033FCA0-D81F-4DD9-89B9-A2A780B5F5F9}" type="datetimeFigureOut">
              <a:rPr lang="ru-RU" smtClean="0"/>
              <a:pPr>
                <a:defRPr/>
              </a:pPr>
              <a:t>18.02.2021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pPr>
              <a:defRPr/>
            </a:pPr>
            <a:fld id="{D18D15CC-CC01-4962-B29D-1ECC7DD3CA1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62708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blipFill dpi="0" rotWithShape="0">
          <a:blip r:embed="rId2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5085184"/>
            <a:ext cx="8640960" cy="1470025"/>
          </a:xfrm>
        </p:spPr>
        <p:txBody>
          <a:bodyPr>
            <a:noAutofit/>
          </a:bodyPr>
          <a:lstStyle>
            <a:lvl1pPr>
              <a:defRPr sz="6600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1658775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2/18/2021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26615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  <p:sldLayoutId id="2147483758" r:id="rId18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slide" Target="slide13.xml"/><Relationship Id="rId7" Type="http://schemas.openxmlformats.org/officeDocument/2006/relationships/slide" Target="slide9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slide" Target="slide8.xml"/><Relationship Id="rId10" Type="http://schemas.openxmlformats.org/officeDocument/2006/relationships/image" Target="../media/image17.jpeg"/><Relationship Id="rId4" Type="http://schemas.openxmlformats.org/officeDocument/2006/relationships/image" Target="../media/image14.jpeg"/><Relationship Id="rId9" Type="http://schemas.openxmlformats.org/officeDocument/2006/relationships/slide" Target="slide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jpeg"/><Relationship Id="rId3" Type="http://schemas.openxmlformats.org/officeDocument/2006/relationships/image" Target="../media/image19.jpeg"/><Relationship Id="rId7" Type="http://schemas.openxmlformats.org/officeDocument/2006/relationships/image" Target="../media/image22.png"/><Relationship Id="rId12" Type="http://schemas.openxmlformats.org/officeDocument/2006/relationships/image" Target="../media/image27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6" Type="http://schemas.openxmlformats.org/officeDocument/2006/relationships/slide" Target="slide7.xml"/><Relationship Id="rId11" Type="http://schemas.openxmlformats.org/officeDocument/2006/relationships/image" Target="../media/image26.png"/><Relationship Id="rId5" Type="http://schemas.openxmlformats.org/officeDocument/2006/relationships/image" Target="../media/image21.jpeg"/><Relationship Id="rId10" Type="http://schemas.openxmlformats.org/officeDocument/2006/relationships/image" Target="../media/image25.jpeg"/><Relationship Id="rId4" Type="http://schemas.openxmlformats.org/officeDocument/2006/relationships/image" Target="../media/image20.jpeg"/><Relationship Id="rId9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image" Target="../media/image29.jpeg"/><Relationship Id="rId7" Type="http://schemas.openxmlformats.org/officeDocument/2006/relationships/image" Target="../media/image31.jpeg"/><Relationship Id="rId2" Type="http://schemas.openxmlformats.org/officeDocument/2006/relationships/slide" Target="slide11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4.xml"/><Relationship Id="rId5" Type="http://schemas.openxmlformats.org/officeDocument/2006/relationships/image" Target="../media/image30.jpeg"/><Relationship Id="rId4" Type="http://schemas.openxmlformats.org/officeDocument/2006/relationships/slide" Target="slide13.xml"/><Relationship Id="rId9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" Target="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jpeg"/><Relationship Id="rId4" Type="http://schemas.openxmlformats.org/officeDocument/2006/relationships/slide" Target="slide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лакат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07950" y="245076"/>
            <a:ext cx="8712968" cy="6134814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</a:rPr>
              <a:t>Биография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Агния Львовна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Барто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советский писатель,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киносценарист, автор стихотворений для детей. Лауреат Ленинской и Сталинской премии второй степени.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Родилась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февраля 1906 года в Москве в семье ветеринара Льва Николаевича Волова. Училась в балетной школе.  Первым мужем Агнии Львовны был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поэт </a:t>
            </a:r>
            <a:r>
              <a:rPr lang="ru-RU" dirty="0" smtClean="0"/>
              <a:t>Павел </a:t>
            </a:r>
            <a:r>
              <a:rPr lang="ru-RU" dirty="0" err="1" smtClean="0"/>
              <a:t>Барто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Совместно с ним она написала три стихотворения — «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Девочка-рёвушка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», «Девочка чумазая» и «Считалочка». В 1927 году у них родился сын Гарик. Вскоре после его рождения супруги развелись. Весной 1945 года Гарик трагически погиб в возрасте 18 лет. Катаясь на велосипеде, он был сбит грузовиком.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i="1" dirty="0" smtClean="0">
                <a:solidFill>
                  <a:schemeClr val="accent6">
                    <a:lumMod val="50000"/>
                  </a:schemeClr>
                </a:solidFill>
              </a:rPr>
              <a:t>Семья</a:t>
            </a:r>
            <a:endParaRPr lang="ru-RU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Вторым мужем Агнии Львовны был советский теплоэнергетик член-корреспондент АН СССР Андрей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Щегляев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вместе с которым они прожили почти 50 лет. От этого брака у них родилась дочь Татьяна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Щегляева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Первые опубликованные стихотворения «Китайчонок Ван Ли» и «Мишка-воришка».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ru-RU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В кругу семьи</a:t>
            </a:r>
          </a:p>
        </p:txBody>
      </p:sp>
      <p:pic>
        <p:nvPicPr>
          <p:cNvPr id="4" name="Рисунок 3" descr="фотопленка коричневая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 rot="5400000">
            <a:off x="4507823" y="1772816"/>
            <a:ext cx="4448833" cy="417646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5" name="Рисунок 4" descr="фотопленка коричневая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 rot="5400000">
            <a:off x="114853" y="1765466"/>
            <a:ext cx="4464497" cy="419116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6391" name="Рисунок 5" descr="Барто с мужем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27088" y="1916113"/>
            <a:ext cx="3024187" cy="387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Рисунок 7" descr="Эдгар Павлович Барто, сын Агнии Львовны и Павла Николаевича.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219700" y="1844675"/>
            <a:ext cx="3024188" cy="401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4" name="Прямоугольник 8"/>
          <p:cNvSpPr>
            <a:spLocks noChangeArrowheads="1"/>
          </p:cNvSpPr>
          <p:nvPr/>
        </p:nvSpPr>
        <p:spPr bwMode="auto">
          <a:xfrm>
            <a:off x="2124075" y="5467350"/>
            <a:ext cx="22320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">
                <a:latin typeface="Calibri" pitchFamily="34" charset="0"/>
              </a:rPr>
              <a:t>http://img11.nnm.ru/a/6/3/2/d/</a:t>
            </a:r>
          </a:p>
          <a:p>
            <a:r>
              <a:rPr lang="ru-RU" sz="800">
                <a:latin typeface="Calibri" pitchFamily="34" charset="0"/>
              </a:rPr>
              <a:t>87356e5be79c1f0c3e23934b81c.jpg</a:t>
            </a:r>
          </a:p>
        </p:txBody>
      </p:sp>
      <p:sp>
        <p:nvSpPr>
          <p:cNvPr id="16395" name="Прямоугольник 9"/>
          <p:cNvSpPr>
            <a:spLocks noChangeArrowheads="1"/>
          </p:cNvSpPr>
          <p:nvPr/>
        </p:nvSpPr>
        <p:spPr bwMode="auto">
          <a:xfrm>
            <a:off x="5219700" y="5661025"/>
            <a:ext cx="3024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>
                <a:latin typeface="Calibri" pitchFamily="34" charset="0"/>
              </a:rPr>
              <a:t>http://www.agniyabarto.ru/img/edgar-barto.jpg</a:t>
            </a:r>
            <a:endParaRPr lang="ru-RU" sz="8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топленка коричневая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51520" y="1916832"/>
            <a:ext cx="4051817" cy="411768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3" name="Рисунок 2" descr="фотопленка коричневая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 rot="5400000">
            <a:off x="4605746" y="1883086"/>
            <a:ext cx="4151592" cy="421908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7412" name="Рисунок 5" descr="андрей щегляев.jpg"/>
          <p:cNvPicPr>
            <a:picLocks noChangeAspect="1"/>
          </p:cNvPicPr>
          <p:nvPr/>
        </p:nvPicPr>
        <p:blipFill>
          <a:blip r:embed="rId4" cstate="email"/>
          <a:srcRect l="1730"/>
          <a:stretch>
            <a:fillRect/>
          </a:stretch>
        </p:blipFill>
        <p:spPr bwMode="auto">
          <a:xfrm>
            <a:off x="5219700" y="2060575"/>
            <a:ext cx="295275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В кругу семьи</a:t>
            </a:r>
          </a:p>
        </p:txBody>
      </p:sp>
      <p:pic>
        <p:nvPicPr>
          <p:cNvPr id="17416" name="Рисунок 7" descr="barto_barto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23850" y="2492375"/>
            <a:ext cx="3816350" cy="297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8" name="Rectangle 7"/>
          <p:cNvSpPr>
            <a:spLocks noChangeArrowheads="1"/>
          </p:cNvSpPr>
          <p:nvPr/>
        </p:nvSpPr>
        <p:spPr bwMode="auto">
          <a:xfrm>
            <a:off x="5148263" y="5610225"/>
            <a:ext cx="24479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800">
                <a:latin typeface="Calibri" pitchFamily="34" charset="0"/>
              </a:rPr>
              <a:t>http://www.agniyabarto.ru/00_barto-100-semeynoe-schastie-aif.htm</a:t>
            </a:r>
            <a:endParaRPr lang="ru-RU" sz="800"/>
          </a:p>
        </p:txBody>
      </p:sp>
      <p:sp>
        <p:nvSpPr>
          <p:cNvPr id="17419" name="Rectangle 8"/>
          <p:cNvSpPr>
            <a:spLocks noChangeArrowheads="1"/>
          </p:cNvSpPr>
          <p:nvPr/>
        </p:nvSpPr>
        <p:spPr bwMode="auto">
          <a:xfrm>
            <a:off x="250825" y="5148263"/>
            <a:ext cx="20685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800">
                <a:latin typeface="Calibri" pitchFamily="34" charset="0"/>
              </a:rPr>
              <a:t>http://www.peoples.ru/art/literature/poetry</a:t>
            </a:r>
          </a:p>
          <a:p>
            <a:r>
              <a:rPr lang="ru-RU" sz="800">
                <a:latin typeface="Calibri" pitchFamily="34" charset="0"/>
              </a:rPr>
              <a:t>/contemporary/barto/barto_barto.jpg</a:t>
            </a:r>
            <a:endParaRPr lang="ru-RU" sz="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96144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Творчество Агнии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Барто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123728" y="1556792"/>
            <a:ext cx="5040560" cy="5107779"/>
            <a:chOff x="1547664" y="692696"/>
            <a:chExt cx="6084168" cy="6165304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pic>
          <p:nvPicPr>
            <p:cNvPr id="3" name="Рисунок 2" descr="фотопленка коричневая.jpg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>
            <a:xfrm>
              <a:off x="1547664" y="692696"/>
              <a:ext cx="6084168" cy="3109576"/>
            </a:xfrm>
            <a:prstGeom prst="rect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</p:pic>
        <p:pic>
          <p:nvPicPr>
            <p:cNvPr id="4" name="Рисунок 3" descr="фотопленка коричневая.jpg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>
            <a:xfrm>
              <a:off x="1547664" y="3748424"/>
              <a:ext cx="6084168" cy="3109576"/>
            </a:xfrm>
            <a:prstGeom prst="rect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</p:pic>
      </p:grpSp>
      <p:pic>
        <p:nvPicPr>
          <p:cNvPr id="18438" name="Рисунок 5" descr="ищем детей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686300" y="4437063"/>
            <a:ext cx="240665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Рисунок 6" descr="игрушки горизонтальная.jp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195513" y="1916113"/>
            <a:ext cx="2398712" cy="181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Рисунок 7" descr="подкидыш.jp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4716463" y="1916113"/>
            <a:ext cx="237966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1" name="Рисунок 8" descr="книжка найти человека.jpg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2195513" y="4437063"/>
            <a:ext cx="2352675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2195513" y="3749675"/>
            <a:ext cx="2376487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solidFill>
                  <a:schemeClr val="accent6">
                    <a:lumMod val="50000"/>
                  </a:schemeClr>
                </a:solidFill>
                <a:latin typeface="+mn-lt"/>
                <a:cs typeface="+mn-cs"/>
              </a:rPr>
              <a:t>http://i067.radikal.ru/0911/61/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solidFill>
                  <a:schemeClr val="accent6">
                    <a:lumMod val="50000"/>
                  </a:schemeClr>
                </a:solidFill>
                <a:latin typeface="+mn-lt"/>
                <a:cs typeface="+mn-cs"/>
              </a:rPr>
              <a:t>46db56d5c604.jpg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643438" y="6237288"/>
            <a:ext cx="2520950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solidFill>
                  <a:schemeClr val="accent6">
                    <a:lumMod val="50000"/>
                  </a:schemeClr>
                </a:solidFill>
                <a:latin typeface="+mn-lt"/>
                <a:cs typeface="+mn-cs"/>
              </a:rPr>
              <a:t>http://s5.afisha.net/Afisha7Files/UGPhotos/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solidFill>
                  <a:schemeClr val="accent6">
                    <a:lumMod val="50000"/>
                  </a:schemeClr>
                </a:solidFill>
                <a:latin typeface="+mn-lt"/>
                <a:cs typeface="+mn-cs"/>
              </a:rPr>
              <a:t>113/1130c83b-d08c-4f98-bcc9-8678b6322a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dirty="0">
                <a:solidFill>
                  <a:schemeClr val="accent6">
                    <a:lumMod val="50000"/>
                  </a:schemeClr>
                </a:solidFill>
                <a:latin typeface="+mn-lt"/>
                <a:cs typeface="+mn-cs"/>
              </a:rPr>
              <a:t>74/</a:t>
            </a:r>
            <a:r>
              <a:rPr lang="ru-RU" sz="800" dirty="0" err="1">
                <a:solidFill>
                  <a:schemeClr val="accent6">
                    <a:lumMod val="50000"/>
                  </a:schemeClr>
                </a:solidFill>
                <a:latin typeface="+mn-lt"/>
                <a:cs typeface="+mn-cs"/>
              </a:rPr>
              <a:t>p_F.jpg</a:t>
            </a:r>
            <a:endParaRPr lang="ru-RU" sz="800" dirty="0">
              <a:solidFill>
                <a:schemeClr val="accent6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4716463" y="3779838"/>
            <a:ext cx="19240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ru-RU" sz="8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http://mexanik.net/wp-content/uploads/</a:t>
            </a:r>
          </a:p>
          <a:p>
            <a:pPr>
              <a:defRPr/>
            </a:pPr>
            <a:r>
              <a:rPr lang="ru-RU" sz="8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2012/05/Ranevskaya-8.jpg</a:t>
            </a:r>
            <a:endParaRPr lang="ru-RU" sz="8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051050" y="6269038"/>
            <a:ext cx="2520950" cy="3381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8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http://darudar.org/var/files/img/5c/a5/5ca5</a:t>
            </a:r>
          </a:p>
          <a:p>
            <a:pPr>
              <a:defRPr/>
            </a:pPr>
            <a:r>
              <a:rPr lang="ru-RU" sz="8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030177547e99106aac5f00874abf_600.jpg</a:t>
            </a:r>
            <a:endParaRPr lang="ru-RU" sz="8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75000"/>
                <a:lumOff val="25000"/>
              </a:schemeClr>
            </a:gs>
            <a:gs pos="50000">
              <a:schemeClr val="bg1">
                <a:lumMod val="65000"/>
              </a:schemeClr>
            </a:gs>
            <a:gs pos="100000">
              <a:schemeClr val="bg1">
                <a:lumMod val="95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016" y="620688"/>
            <a:ext cx="8892480" cy="4401205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В годы Великой Отечественной войны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Барто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находилась в эвакуации в Свердловске, выезжала на фронт с чтением своих стихов, выступала на радио, писала для газет.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  Её стихи военных лет (сборник «Подростки», 1943, поэма «Никита», 1945 и др.) носят в основном публицистический характер.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    За сборник «Стихи детям» (1949) Агнии </a:t>
            </a:r>
            <a:r>
              <a:rPr lang="ru-RU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Барто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была присуждена Государственная премия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(1950).</a:t>
            </a:r>
            <a:endParaRPr lang="ru-RU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latin typeface="+mn-lt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Стихи</a:t>
            </a:r>
          </a:p>
        </p:txBody>
      </p:sp>
      <p:pic>
        <p:nvPicPr>
          <p:cNvPr id="19" name="Рисунок 18" descr="твой праздник.jpg">
            <a:hlinkClick r:id="" action="ppaction://noaction"/>
          </p:cNvPr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5496" y="1556792"/>
            <a:ext cx="1766597" cy="2304256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20" name="Рисунок 19" descr="мы с тамарой.jpg">
            <a:hlinkClick r:id="" action="ppaction://noaction"/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691680" y="1551558"/>
            <a:ext cx="1504554" cy="2309490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21" name="Рисунок 20" descr="за цветами в зимний лес.jpg">
            <a:hlinkClick r:id="" action="ppaction://noaction"/>
          </p:cNvPr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907704" y="4077072"/>
            <a:ext cx="1944216" cy="1458162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22" name="Рисунок 21" descr="по дорожке, по бульвару.jpg">
            <a:hlinkClick r:id="" action="ppaction://noaction"/>
          </p:cNvPr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79512" y="4077072"/>
            <a:ext cx="1800899" cy="2304256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23" name="Рисунок 22" descr="звенигород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email"/>
          <a:srcRect/>
          <a:stretch>
            <a:fillRect/>
          </a:stretch>
        </p:blipFill>
        <p:spPr>
          <a:xfrm>
            <a:off x="3779912" y="4077072"/>
            <a:ext cx="1944216" cy="1664631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24" name="TextBox 23"/>
          <p:cNvSpPr txBox="1"/>
          <p:nvPr/>
        </p:nvSpPr>
        <p:spPr>
          <a:xfrm>
            <a:off x="3779912" y="5229200"/>
            <a:ext cx="133402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contourW="19050">
            <a:bevelT w="0" h="0" prst="angle"/>
            <a:bevelB w="0" h="0" prst="angle"/>
            <a:contourClr>
              <a:srgbClr val="FFFFFF"/>
            </a:contourClr>
          </a:sp3d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Kot Leopold" pitchFamily="2" charset="0"/>
                <a:cs typeface="+mn-cs"/>
              </a:rPr>
              <a:t>Звенигород</a:t>
            </a:r>
          </a:p>
        </p:txBody>
      </p:sp>
      <p:pic>
        <p:nvPicPr>
          <p:cNvPr id="25" name="Рисунок 24" descr="на заставе.jpg">
            <a:hlinkClick r:id="" action="ppaction://noaction"/>
          </p:cNvPr>
          <p:cNvPicPr>
            <a:picLocks noChangeAspect="1"/>
          </p:cNvPicPr>
          <p:nvPr/>
        </p:nvPicPr>
        <p:blipFill>
          <a:blip r:embed="rId8" cstate="email"/>
          <a:srcRect/>
          <a:stretch>
            <a:fillRect/>
          </a:stretch>
        </p:blipFill>
        <p:spPr>
          <a:xfrm>
            <a:off x="3131840" y="1556792"/>
            <a:ext cx="1625860" cy="2304256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26" name="Рисунок 25" descr="переводы с детского.jpg">
            <a:hlinkClick r:id="" action="ppaction://noaction"/>
          </p:cNvPr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7596336" y="1628800"/>
            <a:ext cx="1765713" cy="2304256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27" name="Рисунок 26" descr="у нас под крылом.jpg">
            <a:hlinkClick r:id="" action="ppaction://noaction"/>
          </p:cNvPr>
          <p:cNvPicPr>
            <a:picLocks noChangeAspect="1"/>
          </p:cNvPicPr>
          <p:nvPr/>
        </p:nvPicPr>
        <p:blipFill>
          <a:blip r:embed="rId10" cstate="email"/>
          <a:srcRect/>
          <a:stretch>
            <a:fillRect/>
          </a:stretch>
        </p:blipFill>
        <p:spPr>
          <a:xfrm>
            <a:off x="6156176" y="1700808"/>
            <a:ext cx="1618466" cy="2304256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28" name="Рисунок 27" descr="три очка за старичка.png">
            <a:hlinkClick r:id="" action="ppaction://noaction"/>
          </p:cNvPr>
          <p:cNvPicPr>
            <a:picLocks noChangeAspect="1"/>
          </p:cNvPicPr>
          <p:nvPr/>
        </p:nvPicPr>
        <p:blipFill>
          <a:blip r:embed="rId11" cstate="email"/>
          <a:srcRect l="4104" r="5618"/>
          <a:stretch>
            <a:fillRect/>
          </a:stretch>
        </p:blipFill>
        <p:spPr>
          <a:xfrm>
            <a:off x="4644008" y="1556792"/>
            <a:ext cx="1584176" cy="23042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32" name="TextBox 31"/>
          <p:cNvSpPr txBox="1"/>
          <p:nvPr/>
        </p:nvSpPr>
        <p:spPr>
          <a:xfrm>
            <a:off x="4716016" y="1556792"/>
            <a:ext cx="1368152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>
            <a:bevelT w="0" h="0" prst="angle"/>
            <a:bevelB w="0" h="0" prst="angle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Kot Leopold" pitchFamily="2" charset="0"/>
                <a:cs typeface="+mn-cs"/>
              </a:rPr>
              <a:t>Три очка за старичка</a:t>
            </a:r>
          </a:p>
        </p:txBody>
      </p:sp>
      <p:pic>
        <p:nvPicPr>
          <p:cNvPr id="18" name="Рисунок 17" descr="думай, думай.jpg">
            <a:hlinkClick r:id="" action="ppaction://noaction"/>
          </p:cNvPr>
          <p:cNvPicPr>
            <a:picLocks noChangeAspect="1"/>
          </p:cNvPicPr>
          <p:nvPr/>
        </p:nvPicPr>
        <p:blipFill>
          <a:blip r:embed="rId12" cstate="email"/>
          <a:stretch>
            <a:fillRect/>
          </a:stretch>
        </p:blipFill>
        <p:spPr>
          <a:xfrm>
            <a:off x="5724128" y="4077072"/>
            <a:ext cx="1656184" cy="2208246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29" name="Рисунок 28" descr="подростки.jpg">
            <a:hlinkClick r:id="" action="ppaction://noaction"/>
          </p:cNvPr>
          <p:cNvPicPr>
            <a:picLocks noChangeAspect="1"/>
          </p:cNvPicPr>
          <p:nvPr/>
        </p:nvPicPr>
        <p:blipFill>
          <a:blip r:embed="rId13" cstate="email"/>
          <a:stretch>
            <a:fillRect/>
          </a:stretch>
        </p:blipFill>
        <p:spPr>
          <a:xfrm>
            <a:off x="7375580" y="4077072"/>
            <a:ext cx="1804932" cy="2232248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Киносценарии</a:t>
            </a:r>
          </a:p>
        </p:txBody>
      </p:sp>
      <p:pic>
        <p:nvPicPr>
          <p:cNvPr id="9" name="Рисунок 8" descr="подкидыш афиша.jp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95536" y="3429000"/>
            <a:ext cx="1944216" cy="2989233"/>
          </a:xfrm>
          <a:prstGeom prst="rect">
            <a:avLst/>
          </a:prstGeom>
          <a:ln w="38100"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0" name="Рисунок 9" descr="алеша птицын афиша.jp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4752553" y="3356992"/>
            <a:ext cx="1907679" cy="2952328"/>
          </a:xfrm>
          <a:prstGeom prst="rect">
            <a:avLst/>
          </a:prstGeom>
          <a:ln w="38100"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1" name="Рисунок 10" descr="ищу человека афиша.jp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6660232" y="1628800"/>
            <a:ext cx="2064565" cy="2952328"/>
          </a:xfrm>
          <a:prstGeom prst="rect">
            <a:avLst/>
          </a:prstGeom>
          <a:ln w="38100"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2" name="Рисунок 11" descr="слон и веревочка афиша.jp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2195736" y="1700808"/>
            <a:ext cx="2520280" cy="2233517"/>
          </a:xfrm>
          <a:prstGeom prst="rect">
            <a:avLst/>
          </a:prstGeom>
          <a:ln w="38100"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книги</a:t>
            </a:r>
          </a:p>
        </p:txBody>
      </p:sp>
      <p:pic>
        <p:nvPicPr>
          <p:cNvPr id="6" name="Содержимое 5" descr="1002184447.jpg">
            <a:hlinkClick r:id="rId2" action="ppaction://hlinksldjump"/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email"/>
          <a:stretch>
            <a:fillRect/>
          </a:stretch>
        </p:blipFill>
        <p:spPr>
          <a:xfrm>
            <a:off x="1597025" y="2895600"/>
            <a:ext cx="1905000" cy="2667000"/>
          </a:xfrm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7" name="Содержимое 6" descr="записки детского поэта.jpg">
            <a:hlinkClick r:id="rId4" action="ppaction://hlinksldjump"/>
          </p:cNvPr>
          <p:cNvPicPr>
            <a:picLocks noGrp="1" noChangeAspect="1"/>
          </p:cNvPicPr>
          <p:nvPr>
            <p:ph sz="half" idx="2"/>
          </p:nvPr>
        </p:nvPicPr>
        <p:blipFill>
          <a:blip r:embed="rId5" cstate="email"/>
          <a:stretch>
            <a:fillRect/>
          </a:stretch>
        </p:blipFill>
        <p:spPr>
          <a:xfrm>
            <a:off x="4788024" y="1783357"/>
            <a:ext cx="3213434" cy="4525963"/>
          </a:xfrm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Найти человека</a:t>
            </a:r>
          </a:p>
        </p:txBody>
      </p:sp>
      <p:pic>
        <p:nvPicPr>
          <p:cNvPr id="5" name="Содержимое 4" descr="1002184447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827584" y="1628799"/>
            <a:ext cx="3240360" cy="4536505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После выхода в свет поэмы «Звенигород», Агния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Барто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стала получать множество писем с просьбами помочь разыскать детей, также пропавших во время войны. Поэт не мог не отозваться на эти просьбы. Агния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Барто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стала вести передачи по радио. Благодаря Агнии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Барто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ее пониманию детской психологии, ее энергии и настойчивости больше тысячи семейств нашли своих потерянных родных. Об этих поисках Агния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Барто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написала книгу «Найти человека».</a:t>
            </a:r>
            <a:b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◦ Эта книга дважды — в 1969 и в 1975 годах — выходила в издательстве «Советский писатель».</a:t>
            </a:r>
          </a:p>
        </p:txBody>
      </p:sp>
      <p:sp>
        <p:nvSpPr>
          <p:cNvPr id="26634" name="Rectangle 1"/>
          <p:cNvSpPr>
            <a:spLocks noChangeArrowheads="1"/>
          </p:cNvSpPr>
          <p:nvPr/>
        </p:nvSpPr>
        <p:spPr bwMode="auto">
          <a:xfrm>
            <a:off x="1331913" y="5826125"/>
            <a:ext cx="20542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800">
                <a:solidFill>
                  <a:schemeClr val="bg1"/>
                </a:solidFill>
                <a:latin typeface="Calibri" pitchFamily="34" charset="0"/>
              </a:rPr>
              <a:t>http://darudar.org/var/files/img/5c/a5/5ca5</a:t>
            </a:r>
          </a:p>
          <a:p>
            <a:r>
              <a:rPr lang="ru-RU" sz="800">
                <a:solidFill>
                  <a:schemeClr val="bg1"/>
                </a:solidFill>
                <a:latin typeface="Calibri" pitchFamily="34" charset="0"/>
              </a:rPr>
              <a:t>030177547e99106aac5f00874abf_600.jpg</a:t>
            </a:r>
            <a:endParaRPr lang="ru-RU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282154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Записки детского поэта</a:t>
            </a:r>
          </a:p>
        </p:txBody>
      </p:sp>
      <p:pic>
        <p:nvPicPr>
          <p:cNvPr id="5" name="Содержимое 4" descr="записки детского поэта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1105622" y="2193925"/>
            <a:ext cx="2887806" cy="407035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855365"/>
            <a:ext cx="4038600" cy="4525963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В этой книге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Барто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рассказывает о своих учителях, о тех встречах, что повлияли на нее, сформировали ее характер и творческий путь. Она училась у 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классиков-писателей и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у юных читателей, проверяя новые стихи на встречах с детьми: если на 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какой-то строчке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слушатели отвлеклись, строчка должна быть вычеркнута, даже если на бумаге смотрится неплохо, утверждала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Барто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раскрывая свою «кухню». Результат такого подхода до сих пор поражает легкостью и 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отточенностью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«Записки детского поэта» — очень познавательная книга. 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658" name="Rectangle 1"/>
          <p:cNvSpPr>
            <a:spLocks noChangeArrowheads="1"/>
          </p:cNvSpPr>
          <p:nvPr/>
        </p:nvSpPr>
        <p:spPr bwMode="auto">
          <a:xfrm>
            <a:off x="908050" y="6042025"/>
            <a:ext cx="16478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800">
                <a:solidFill>
                  <a:schemeClr val="bg1"/>
                </a:solidFill>
                <a:latin typeface="Calibri" pitchFamily="34" charset="0"/>
              </a:rPr>
              <a:t>http://static.ozone.ru/multimedia/</a:t>
            </a:r>
          </a:p>
          <a:p>
            <a:r>
              <a:rPr lang="ru-RU" sz="800">
                <a:solidFill>
                  <a:schemeClr val="bg1"/>
                </a:solidFill>
                <a:latin typeface="Calibri" pitchFamily="34" charset="0"/>
              </a:rPr>
              <a:t>books_covers/1003376835.jpg</a:t>
            </a:r>
            <a:endParaRPr lang="ru-RU" sz="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Работа на радио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В 1947 году Агния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Барто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опубликовала поэму "Звенигород" — рассказ о детях, потерявших родителей во время войны. Поэму она написала после посещения реального детского дома в подмосковном городке Звенигороде. В тексте, как обычно, она использовала свои разговоры с детьми.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После выхода книги ей пришло письмо от одинокой женщины, во время войны потерявшей свою восьмилетнюю дочь. Обрывки детских воспоминаний, вошедшие в поэму, показались женщине знакомыми. Она надеялась, что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Барто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общалась с ее дочерью, пропавшей во время войны. Так оно и оказалось: мать и дочь встретились спустя десять лет.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/>
          <p:cNvSpPr txBox="1">
            <a:spLocks noChangeArrowheads="1"/>
          </p:cNvSpPr>
          <p:nvPr/>
        </p:nvSpPr>
        <p:spPr bwMode="auto">
          <a:xfrm>
            <a:off x="1908175" y="90805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«Ищу человека»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В 1965 году радиостанция "Маяк" начала транслировать передачу "Ищу человека". Поиск пропавших людей при помощи СМИ не был изобретением Агнии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Барто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— такая практика существовала во многих странах. Уникальность заключалась в том, что в основе поиска лежали детские воспоминания.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"Ребенок наблюдателен, он видит остро, точно и часто запоминает увиденное на всю жизнь, — писала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Барто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— Не может ли детская память помочь в поисках? Не могут ли родители узнать своего взрослого сына или дочь по их детским воспоминаниям?" Этой работе Агния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Барто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посвятила девять лет жизни. Ей удалось соединить 927 разрушенных войной семей.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Детям всей земли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Много тысяч людей нашей страны знают стихи Агнии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Барто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Читали их, когда были маленькими, и запомнили на всю жизнь.           А чтобы эти стихи могли прочитать дети других стран, их перевели и напечатали на узбекском, на грузинском, на украинском языках. Книжки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Барто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знают и в Польше, и в Венгрии, и во Франции, и во многих других странах.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Рисунок 9" descr="телевизор электрон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469719" y="1476581"/>
            <a:ext cx="4447192" cy="332057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5545138" y="4422775"/>
            <a:ext cx="3922712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ru-RU" sz="8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http://www.youtube.com/watch?v=IXE7spX2YM4</a:t>
            </a:r>
            <a:endParaRPr lang="ru-RU" sz="800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9164" name="Рисунок 13" descr="мишка на английском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859338" y="1844675"/>
            <a:ext cx="320357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4859338" y="3944938"/>
            <a:ext cx="2268537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800" dirty="0">
                <a:solidFill>
                  <a:schemeClr val="accent6">
                    <a:lumMod val="50000"/>
                  </a:schemeClr>
                </a:solidFill>
              </a:rPr>
              <a:t>http://t.foto.radikal.ru/0703/1ee0a7c6ba47.jpg</a:t>
            </a:r>
            <a:endParaRPr lang="ru-RU" sz="800" i="1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Награды: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Сталинская премия второй степени (1950) — за сборник «Стихи детям»;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Ленинская премия (1972)— за книгу стихов «За цветами в зимний лес»;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орден Ленина;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орден Октябрьской Революции;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два ордена Трудового Красного Знамени;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орден «Знак Почёта»;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медаль «За спасение утопающих»;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медаль «Шахтёрская слава» I степени;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орден Улыбки;  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Международная премия имени Х. К. А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ндерсена (1976);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Международная Золотая медаль имени Льва Толстого «За заслуги в деле создания произведений для детей и юношества» (1988).  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endParaRPr lang="ru-RU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50187" name="Рисунок 10" descr="андерсен.png">
            <a:hlinkClick r:id="" action="ppaction://noaction"/>
          </p:cNvPr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948488" y="4797425"/>
            <a:ext cx="36195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8" name="Рисунок 11" descr="толстой.png">
            <a:hlinkClick r:id="" action="ppaction://noaction"/>
          </p:cNvPr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667625" y="5373688"/>
            <a:ext cx="37147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Скругленная соединительная линия 14"/>
          <p:cNvCxnSpPr>
            <a:endCxn id="10" idx="3"/>
          </p:cNvCxnSpPr>
          <p:nvPr/>
        </p:nvCxnSpPr>
        <p:spPr>
          <a:xfrm rot="10800000" flipV="1">
            <a:off x="3017838" y="3213100"/>
            <a:ext cx="3786187" cy="1476375"/>
          </a:xfrm>
          <a:prstGeom prst="curvedConnector3">
            <a:avLst>
              <a:gd name="adj1" fmla="val 50000"/>
            </a:avLst>
          </a:prstGeom>
          <a:ln>
            <a:noFill/>
            <a:tailEnd type="arrow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Орден Улыбки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Орден Улыбки (польск. </a:t>
            </a:r>
            <a:r>
              <a:rPr lang="ru-RU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Order</a:t>
            </a:r>
            <a:r>
              <a:rPr lang="ru-RU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Uśmiechu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 — вначале польская, а затем международная награда, присуждаемая известным людям, которые доставляют детям радость.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pic>
        <p:nvPicPr>
          <p:cNvPr id="9" name="Рисунок 8" descr="улыбка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932040" y="1671651"/>
            <a:ext cx="1944216" cy="456837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Агния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</a:rPr>
              <a:t>Барто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advClick="0" advTm="5000"/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След самолета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6DB8EB18-3657-4051-A897-2ED38832359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3606</TotalTime>
  <Words>675</Words>
  <Application>Microsoft Office PowerPoint</Application>
  <PresentationFormat>Экран (4:3)</PresentationFormat>
  <Paragraphs>68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Century Gothic</vt:lpstr>
      <vt:lpstr>Calibri</vt:lpstr>
      <vt:lpstr>Times New Roman</vt:lpstr>
      <vt:lpstr>Kot Leopold</vt:lpstr>
      <vt:lpstr>Wingdings</vt:lpstr>
      <vt:lpstr>След самолета</vt:lpstr>
      <vt:lpstr>Слайд 1</vt:lpstr>
      <vt:lpstr>Биография</vt:lpstr>
      <vt:lpstr>Семья</vt:lpstr>
      <vt:lpstr>В кругу семьи</vt:lpstr>
      <vt:lpstr>В кругу семьи</vt:lpstr>
      <vt:lpstr>Творчество Агнии Барто</vt:lpstr>
      <vt:lpstr>Слайд 7</vt:lpstr>
      <vt:lpstr>Стихи</vt:lpstr>
      <vt:lpstr>Киносценарии</vt:lpstr>
      <vt:lpstr>книги</vt:lpstr>
      <vt:lpstr>Найти человека</vt:lpstr>
      <vt:lpstr>Записки детского поэта</vt:lpstr>
      <vt:lpstr>Работа на радио</vt:lpstr>
      <vt:lpstr>«Ищу человека»</vt:lpstr>
      <vt:lpstr>Детям всей земли</vt:lpstr>
      <vt:lpstr>Награды:</vt:lpstr>
      <vt:lpstr>Орден Улыбки</vt:lpstr>
      <vt:lpstr>Агния Барто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Татьяна</cp:lastModifiedBy>
  <cp:revision>334</cp:revision>
  <dcterms:created xsi:type="dcterms:W3CDTF">2012-11-27T17:55:38Z</dcterms:created>
  <dcterms:modified xsi:type="dcterms:W3CDTF">2021-02-18T13:13:22Z</dcterms:modified>
</cp:coreProperties>
</file>