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69" r:id="rId3"/>
    <p:sldId id="310" r:id="rId4"/>
    <p:sldId id="268" r:id="rId5"/>
    <p:sldId id="267" r:id="rId6"/>
    <p:sldId id="266" r:id="rId7"/>
    <p:sldId id="263" r:id="rId8"/>
    <p:sldId id="311" r:id="rId9"/>
    <p:sldId id="264" r:id="rId10"/>
    <p:sldId id="265" r:id="rId11"/>
    <p:sldId id="270" r:id="rId12"/>
    <p:sldId id="260" r:id="rId13"/>
    <p:sldId id="279" r:id="rId14"/>
    <p:sldId id="276" r:id="rId15"/>
    <p:sldId id="282" r:id="rId16"/>
    <p:sldId id="281" r:id="rId17"/>
    <p:sldId id="283" r:id="rId18"/>
    <p:sldId id="284" r:id="rId19"/>
    <p:sldId id="288" r:id="rId20"/>
    <p:sldId id="290" r:id="rId21"/>
    <p:sldId id="292" r:id="rId22"/>
    <p:sldId id="298" r:id="rId23"/>
    <p:sldId id="286" r:id="rId24"/>
    <p:sldId id="317" r:id="rId25"/>
    <p:sldId id="316" r:id="rId26"/>
    <p:sldId id="280" r:id="rId27"/>
    <p:sldId id="293" r:id="rId28"/>
    <p:sldId id="296" r:id="rId29"/>
    <p:sldId id="295" r:id="rId30"/>
    <p:sldId id="312" r:id="rId31"/>
    <p:sldId id="275" r:id="rId32"/>
    <p:sldId id="299" r:id="rId33"/>
    <p:sldId id="306" r:id="rId34"/>
    <p:sldId id="305" r:id="rId35"/>
    <p:sldId id="303" r:id="rId36"/>
    <p:sldId id="307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CCECFF"/>
    <a:srgbClr val="FF5050"/>
    <a:srgbClr val="FF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2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532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BCAFE-90B1-402B-BC8A-58B872EB1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568514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69224-3070-4436-A720-2507A40BE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89460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74D61-97F7-4B1E-B62F-EFE29F68E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001614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15AB3-7003-41D7-B405-FA28E9EDF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42775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5F42E-F462-4604-BBCE-18CC559A0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77116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A147C-0E94-434C-AFB3-35CF11B5A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591746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FFBDC-DB56-48B7-880A-AA9B9A4D9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505052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7BA17-BACF-431F-9502-176D2527F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651195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94815-BBC9-4F31-897F-5D468F38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551001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7FA9F-43BE-4807-BC16-BB26BDF9C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532811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3853C-68BF-4872-8782-768B44F92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82536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222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2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54C4548A-339E-4B58-805E-27FCF25EE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eb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png"/><Relationship Id="rId7" Type="http://schemas.openxmlformats.org/officeDocument/2006/relationships/image" Target="../media/image75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204" y="4776876"/>
            <a:ext cx="4331270" cy="216563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32356" y="260648"/>
            <a:ext cx="3600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ru-RU" sz="32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Константин</a:t>
            </a:r>
          </a:p>
          <a:p>
            <a:pPr>
              <a:lnSpc>
                <a:spcPct val="150000"/>
              </a:lnSpc>
              <a:defRPr/>
            </a:pPr>
            <a:r>
              <a:rPr lang="ru-RU" sz="32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Михайлович Симонов </a:t>
            </a:r>
          </a:p>
          <a:p>
            <a:pPr>
              <a:lnSpc>
                <a:spcPct val="150000"/>
              </a:lnSpc>
              <a:defRPr/>
            </a:pPr>
            <a:r>
              <a:rPr lang="ru-RU" sz="32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1915 - 1979</a:t>
            </a:r>
          </a:p>
        </p:txBody>
      </p:sp>
      <p:pic>
        <p:nvPicPr>
          <p:cNvPr id="3077" name="Picture 11" descr="http://ansya.ru/health/v-kalendare-v-pryamoj-hronologii-otrajeni-dati-sobitiya-i-znam/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451350"/>
            <a:ext cx="5364163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4532313" y="3417888"/>
            <a:ext cx="4321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dirty="0"/>
              <a:t>(к 105-летию  со дня рождения)</a:t>
            </a:r>
          </a:p>
        </p:txBody>
      </p:sp>
      <p:sp>
        <p:nvSpPr>
          <p:cNvPr id="3079" name="TextBox 2"/>
          <p:cNvSpPr txBox="1">
            <a:spLocks noChangeArrowheads="1"/>
          </p:cNvSpPr>
          <p:nvPr/>
        </p:nvSpPr>
        <p:spPr bwMode="auto">
          <a:xfrm>
            <a:off x="4471988" y="3989388"/>
            <a:ext cx="4441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 dirty="0">
                <a:latin typeface="Sitka Subheading" panose="02000505000000020004" pitchFamily="2" charset="0"/>
              </a:rPr>
              <a:t>Подготовила библиотекарь ГБОУ ДО СДДЮТ Полетаева Е.Л.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42117E-284E-41BC-8C48-F183A8E2B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8608"/>
            <a:ext cx="3240360" cy="448881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57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FF5050"/>
                </a:solidFill>
              </a:rPr>
              <a:t>Великая Отечественная война </a:t>
            </a:r>
            <a:br>
              <a:rPr lang="ru-RU" sz="4000" b="1" dirty="0">
                <a:solidFill>
                  <a:srgbClr val="FF5050"/>
                </a:solidFill>
              </a:rPr>
            </a:br>
            <a:r>
              <a:rPr lang="ru-RU" sz="4000" b="1" dirty="0">
                <a:solidFill>
                  <a:srgbClr val="FF5050"/>
                </a:solidFill>
              </a:rPr>
              <a:t>1941-1945 гг.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738" y="1844675"/>
            <a:ext cx="4679950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i="1" dirty="0"/>
              <a:t>«22 июня 1941 года мне и моим товарищам пришлось надеть военную форму и не снимать её до конца войны»</a:t>
            </a:r>
          </a:p>
          <a:p>
            <a:pPr marL="0" indent="0" algn="r" eaLnBrk="1" hangingPunct="1">
              <a:buFont typeface="Wingdings" pitchFamily="2" charset="2"/>
              <a:buNone/>
              <a:defRPr/>
            </a:pPr>
            <a:r>
              <a:rPr lang="ru-RU" dirty="0"/>
              <a:t>(из автобиографии)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3240087" cy="46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15888"/>
            <a:ext cx="8748712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dirty="0"/>
              <a:t>С началом войны призван в армию, работал в газете «Боевое знамя».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dirty="0"/>
              <a:t>Летом 1941 года в качестве специального корреспондента «Красной звезды» находился в осаждённой Одессе.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206500"/>
            <a:ext cx="5040313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2736850" cy="337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5435600" y="1219200"/>
            <a:ext cx="1944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000000"/>
                </a:solidFill>
              </a:rPr>
              <a:t>Одесса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86800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 dirty="0"/>
              <a:t>Его очерки и корреспонденции из горячих точек были замечены читателями, но знаменитым его сделали стихи.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450" y="1528763"/>
            <a:ext cx="7608888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292600"/>
            <a:ext cx="3273425" cy="245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738" y="244475"/>
            <a:ext cx="8229600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dirty="0"/>
              <a:t>В конце июля 1941 года Симонов пишет стихотворение  </a:t>
            </a:r>
            <a:r>
              <a:rPr lang="ru-RU" dirty="0">
                <a:solidFill>
                  <a:srgbClr val="FFFF00"/>
                </a:solidFill>
              </a:rPr>
              <a:t>«Жди меня». </a:t>
            </a:r>
            <a:r>
              <a:rPr lang="ru-RU" dirty="0"/>
              <a:t>14 января 1942 г. Оно было опубликовано в газете «Правда».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433638"/>
            <a:ext cx="5184775" cy="385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2671763" cy="386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404813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/>
              <a:t>Солдаты вырезали его из газет, переписывали, сидя в окопах, заучивали наизусть и посылали в письмах женам и невестам. Его находили в нагрудных карманах раненых и убитых… 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993900"/>
            <a:ext cx="3313112" cy="4278313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4140200" y="1989138"/>
            <a:ext cx="4679950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Жди меня, и я вернусь. Только очень жди,</a:t>
            </a:r>
          </a:p>
          <a:p>
            <a:pPr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Жди, когда наводят грусть желтые дожди,</a:t>
            </a:r>
          </a:p>
          <a:p>
            <a:pPr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Жди, когда снега метут, жди, когда жара,</a:t>
            </a:r>
          </a:p>
          <a:p>
            <a:pPr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Жди, когда других не ждут, позабыв вчера…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88" y="5300663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/>
              <a:t>Оно призывало вопреки всему – надеяться и ждать! А фронтовику верить в то, что дома его очень ждут. Эта вера во многом будет питать его мужество и стойкость.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288" y="115888"/>
            <a:ext cx="8229600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dirty="0"/>
              <a:t>Всё стихотворение читается как письмо с фронта любимой и далёкой женщине. Оно звучит как заклинание, как молитва. Главное слово здесь – жди, повторяющееся много раз, наводит на мысль о том, что именно от этой способности женщины в конечном итоге и зависит жизнь и победа.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"/>
          <a:stretch>
            <a:fillRect/>
          </a:stretch>
        </p:blipFill>
        <p:spPr bwMode="auto">
          <a:xfrm>
            <a:off x="611188" y="2503488"/>
            <a:ext cx="3035300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2447925"/>
            <a:ext cx="4160838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93675"/>
            <a:ext cx="8964612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 dirty="0"/>
              <a:t>Осенью 1941 года поэт написал стихотворение </a:t>
            </a:r>
            <a:r>
              <a:rPr lang="ru-RU" sz="2800" dirty="0">
                <a:solidFill>
                  <a:srgbClr val="FFFF00"/>
                </a:solidFill>
              </a:rPr>
              <a:t>«Ты помнишь, Алеша, дороги Смоленщины…», </a:t>
            </a:r>
            <a:r>
              <a:rPr lang="ru-RU" sz="2800" dirty="0"/>
              <a:t>в котором словно бы ведет неспешную беседу со своим фронтовым товарищем Алексеем Сурковым.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441575"/>
            <a:ext cx="3754438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"/>
          <a:stretch>
            <a:fillRect/>
          </a:stretch>
        </p:blipFill>
        <p:spPr bwMode="auto">
          <a:xfrm>
            <a:off x="827088" y="2471738"/>
            <a:ext cx="3024187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6119813"/>
            <a:ext cx="30607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60350"/>
            <a:ext cx="8229600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 dirty="0"/>
              <a:t>Уже в первые месяцы войны, пройдя пыльными дорогами Смоленщины, Симонов начинает осознавать, что родина для него –– это «проселки, что дедами пройдены, с простыми крестами их русских могил», женские слезы и молитвы, которые оберегают солдат в бою.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"/>
          <a:stretch>
            <a:fillRect/>
          </a:stretch>
        </p:blipFill>
        <p:spPr bwMode="auto">
          <a:xfrm>
            <a:off x="611188" y="2997200"/>
            <a:ext cx="5035550" cy="341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400" y="2997200"/>
            <a:ext cx="2781300" cy="341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388938"/>
            <a:ext cx="8362950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 dirty="0"/>
              <a:t>Писатель видит, с какой надеждой и верой провожают их в бой русские женщины, трижды обнимая по старой доброй традиции, словно бы пытаясь защитить от всех невзгод и напастей. И именно эта вера укрепляет силу духа русских солдат.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81300"/>
            <a:ext cx="6553200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ru-RU" sz="2800" dirty="0"/>
              <a:t>Ещё одно из самых известных стихотворений Симонова — </a:t>
            </a:r>
            <a:r>
              <a:rPr lang="ru-RU" sz="2800" dirty="0">
                <a:solidFill>
                  <a:srgbClr val="FFFF00"/>
                </a:solidFill>
              </a:rPr>
              <a:t>«Майор привез мальчишку на лафете…».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738" y="5202238"/>
            <a:ext cx="8831262" cy="164306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800" dirty="0"/>
              <a:t>В стихотворении раскрывается мотив детства, загубленного жестокой и беспощадной войной. 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73238"/>
            <a:ext cx="5329238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47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Биография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908050"/>
            <a:ext cx="8569325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dirty="0"/>
              <a:t>Родился Константин (Кирилл) 28 ноября 1915 г. в Петрограде в семье полковника Генерального Штаба  Михаила Симонова и   княжны Александры Леонидовны Оболенской.</a:t>
            </a:r>
          </a:p>
        </p:txBody>
      </p:sp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532063"/>
            <a:ext cx="2519363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538413"/>
            <a:ext cx="403225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2486025"/>
            <a:ext cx="2181225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0825" y="5805488"/>
            <a:ext cx="86423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Своего родного отца мальчик не видел: отец пропал без вести на фронте в Первую мировую войну.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260350"/>
            <a:ext cx="8507413" cy="348456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dirty="0"/>
              <a:t>Мальчика везут из Бреста — первой советской крепости, принявшей на себя удар гитлеровской армии и оказавшей героическое сопротивление. Ребенок расположился на лафете, то есть на станке артиллерийского орудия. Симонов указывает и возраст мальчишки. Ему десять лет, но он уже поседел, пережив гибель матери, с которой даже не имел возможности проститься, обстрел родного города, поспешную эвакуацию из него, ранение отца.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427413"/>
            <a:ext cx="4146550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427413"/>
            <a:ext cx="4214813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260350"/>
            <a:ext cx="8686800" cy="13684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dirty="0"/>
              <a:t>Это стихотворение Симонова написано в 1941 году, в тяжелое время для советской армии. Толком неподготовленные к нападению Гитлера, отступали наши бойцы.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2400" dirty="0"/>
          </a:p>
          <a:p>
            <a:pPr marL="0" indent="0">
              <a:buFont typeface="Wingdings" pitchFamily="2" charset="2"/>
              <a:buNone/>
              <a:defRPr/>
            </a:pPr>
            <a:endParaRPr lang="ru-RU" sz="2400" dirty="0"/>
          </a:p>
          <a:p>
            <a:pPr marL="0" indent="0">
              <a:buFont typeface="Wingdings" pitchFamily="2" charset="2"/>
              <a:buNone/>
              <a:defRPr/>
            </a:pPr>
            <a:endParaRPr lang="ru-RU" sz="2400" dirty="0"/>
          </a:p>
          <a:p>
            <a:pPr marL="0" indent="0">
              <a:buFont typeface="Wingdings" pitchFamily="2" charset="2"/>
              <a:buNone/>
              <a:defRPr/>
            </a:pPr>
            <a:endParaRPr lang="ru-RU" sz="2400" dirty="0"/>
          </a:p>
          <a:p>
            <a:pPr marL="0" indent="0">
              <a:buFont typeface="Wingdings" pitchFamily="2" charset="2"/>
              <a:buNone/>
              <a:defRPr/>
            </a:pPr>
            <a:endParaRPr lang="ru-RU" sz="2400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" y="1916113"/>
            <a:ext cx="467995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21300" y="1916113"/>
            <a:ext cx="3563938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Поэт пытался при помощи слова поддержать солдат, продемонстрировать жизненную необходимость борьбы с фашистами.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23850" y="4735513"/>
            <a:ext cx="8532813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A8DE0E"/>
              </a:buClr>
              <a:buSzPct val="80000"/>
              <a:defRPr/>
            </a:pPr>
            <a:r>
              <a:rPr 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Симонов призывал стоять на смерть ради маленьких сыновей и дочерей, у которых отняли детство, ради матерей и отцов, ради возлюбленных. На искренние стихотворения Константина Михайловича не могли не откликнуться сердца советских бойцов.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350" y="260350"/>
            <a:ext cx="9010650" cy="40608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dirty="0"/>
              <a:t>В ноябре 1941 года Константин Симонов написал поэму </a:t>
            </a:r>
            <a:r>
              <a:rPr lang="ru-RU" sz="2400" dirty="0">
                <a:solidFill>
                  <a:srgbClr val="FFFF00"/>
                </a:solidFill>
              </a:rPr>
              <a:t>«Сын артиллериста», </a:t>
            </a:r>
            <a:r>
              <a:rPr lang="ru-RU" sz="2400" dirty="0"/>
              <a:t>основанную на реальных событиях. Это случилось недалеко от </a:t>
            </a:r>
            <a:r>
              <a:rPr lang="ru-RU" sz="2400" dirty="0" err="1"/>
              <a:t>г.Мурманска</a:t>
            </a:r>
            <a:r>
              <a:rPr lang="ru-RU" sz="2400" dirty="0"/>
              <a:t>. Там шли тяжёлые бои. Лейтенант Лоскутов с радиопередатчиком проник в тыл врага и оттуда трое суток направлял огонь своих батарей. Иногда ему приходилось наводить огонь на себя.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8275"/>
            <a:ext cx="2825750" cy="361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/>
          <a:stretch>
            <a:fillRect/>
          </a:stretch>
        </p:blipFill>
        <p:spPr bwMode="auto">
          <a:xfrm>
            <a:off x="3779838" y="2686050"/>
            <a:ext cx="4679950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63513"/>
            <a:ext cx="8964612" cy="197008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dirty="0"/>
              <a:t>Стихотворение </a:t>
            </a:r>
            <a:r>
              <a:rPr lang="ru-RU" sz="2400" dirty="0">
                <a:solidFill>
                  <a:srgbClr val="FFFF00"/>
                </a:solidFill>
              </a:rPr>
              <a:t>«Убей его! («Если дорог тебе твой дом...») </a:t>
            </a:r>
            <a:r>
              <a:rPr lang="ru-RU" sz="2400" dirty="0"/>
              <a:t>стоит в одном ряду с другими стихотворениями Симонова первых военных лет («Родина», «Майор привёз мальчишку на лафете…», «Я не помню, сутки или десять…», «Атака» и др.)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dirty="0"/>
              <a:t>                              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"/>
          <a:stretch>
            <a:fillRect/>
          </a:stretch>
        </p:blipFill>
        <p:spPr bwMode="auto">
          <a:xfrm>
            <a:off x="220663" y="2108200"/>
            <a:ext cx="2844800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19438" y="1863725"/>
            <a:ext cx="6192837" cy="2235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A8DE0E"/>
              </a:buClr>
              <a:buSzPct val="80000"/>
              <a:defRPr/>
            </a:pPr>
            <a:r>
              <a:rPr 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По собственному признанию, Константин</a:t>
            </a:r>
          </a:p>
          <a:p>
            <a:pPr eaLnBrk="0" hangingPunct="0">
              <a:spcBef>
                <a:spcPct val="20000"/>
              </a:spcBef>
              <a:buClr>
                <a:srgbClr val="A8DE0E"/>
              </a:buClr>
              <a:buSzPct val="80000"/>
              <a:defRPr/>
            </a:pPr>
            <a:r>
              <a:rPr 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Симонов написал это стихотворение  за </a:t>
            </a:r>
          </a:p>
          <a:p>
            <a:pPr eaLnBrk="0" hangingPunct="0">
              <a:spcBef>
                <a:spcPct val="20000"/>
              </a:spcBef>
              <a:buClr>
                <a:srgbClr val="A8DE0E"/>
              </a:buClr>
              <a:buSzPct val="80000"/>
              <a:defRPr/>
            </a:pPr>
            <a:r>
              <a:rPr 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один день летом 1942 года, находясь на</a:t>
            </a:r>
          </a:p>
          <a:p>
            <a:pPr eaLnBrk="0" hangingPunct="0">
              <a:spcBef>
                <a:spcPct val="20000"/>
              </a:spcBef>
              <a:buClr>
                <a:srgbClr val="A8DE0E"/>
              </a:buClr>
              <a:buSzPct val="80000"/>
              <a:defRPr/>
            </a:pPr>
            <a:r>
              <a:rPr 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фронте — на Волге, «к которой </a:t>
            </a:r>
          </a:p>
          <a:p>
            <a:pPr eaLnBrk="0" hangingPunct="0">
              <a:spcBef>
                <a:spcPct val="20000"/>
              </a:spcBef>
              <a:buClr>
                <a:srgbClr val="A8DE0E"/>
              </a:buClr>
              <a:buSzPct val="80000"/>
              <a:defRPr/>
            </a:pPr>
            <a:r>
              <a:rPr 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подходили немцы».</a:t>
            </a: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306888"/>
            <a:ext cx="3632200" cy="237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306888"/>
            <a:ext cx="381000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263" y="404813"/>
            <a:ext cx="4833937" cy="44958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800" dirty="0"/>
              <a:t>18 июля 1942 года стихотворение впервые было опубликовано в газете «Красная звезда», на следующий день 19 июля было перепечатано газетой «Комсомольская правда». После этого его в течение войны несчётное количество раз читали по радио и сбрасывали с самолётов напечатанным на листовках.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2400" dirty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476250"/>
            <a:ext cx="3763962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333375"/>
            <a:ext cx="4679950" cy="62674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rgbClr val="FFFF00"/>
                </a:solidFill>
              </a:rPr>
              <a:t>Если дорог тебе твой дом,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rgbClr val="FFFF00"/>
                </a:solidFill>
              </a:rPr>
              <a:t>Где ты русским выкормлен был,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rgbClr val="FFFF00"/>
                </a:solidFill>
              </a:rPr>
              <a:t>Под бревенчатым потолком,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rgbClr val="FFFF00"/>
                </a:solidFill>
              </a:rPr>
              <a:t>Где ты, в люльке качаясь, плыл;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rgbClr val="FFFF00"/>
                </a:solidFill>
              </a:rPr>
              <a:t>Если дороги в доме том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rgbClr val="FFFF00"/>
                </a:solidFill>
              </a:rPr>
              <a:t>Тебе стены, печь и углы,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rgbClr val="FFFF00"/>
                </a:solidFill>
              </a:rPr>
              <a:t>Дедом, прадедом и отцом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rgbClr val="FFFF00"/>
                </a:solidFill>
              </a:rPr>
              <a:t>В нем исхоженные полы;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1800" b="1" dirty="0">
              <a:solidFill>
                <a:srgbClr val="FFFF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rgbClr val="FFFF00"/>
                </a:solidFill>
              </a:rPr>
              <a:t>Если мил тебе бедный сад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rgbClr val="FFFF00"/>
                </a:solidFill>
              </a:rPr>
              <a:t>С майским цветом, с жужжаньем пчел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rgbClr val="FFFF00"/>
                </a:solidFill>
              </a:rPr>
              <a:t>И под липой сто лет назад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rgbClr val="FFFF00"/>
                </a:solidFill>
              </a:rPr>
              <a:t>В землю вкопанный дедом стол;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rgbClr val="FFFF00"/>
                </a:solidFill>
              </a:rPr>
              <a:t>Если ты не хочешь, чтоб пол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rgbClr val="FFFF00"/>
                </a:solidFill>
              </a:rPr>
              <a:t>В твоем доме фашист топтал,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rgbClr val="FFFF00"/>
                </a:solidFill>
              </a:rPr>
              <a:t>Чтоб он сел за дедовский стол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rgbClr val="FFFF00"/>
                </a:solidFill>
              </a:rPr>
              <a:t>И деревья в саду сломал...</a:t>
            </a:r>
          </a:p>
        </p:txBody>
      </p:sp>
      <p:pic>
        <p:nvPicPr>
          <p:cNvPr id="307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500438"/>
            <a:ext cx="2592387" cy="311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263" y="260350"/>
            <a:ext cx="3527425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…Если ты фашисту с ружьем</a:t>
            </a:r>
          </a:p>
          <a:p>
            <a:pPr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желаешь навек отдать</a:t>
            </a:r>
          </a:p>
          <a:p>
            <a:pPr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Дом, где жил ты, жену и мать,</a:t>
            </a:r>
          </a:p>
          <a:p>
            <a:pPr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Все, что родиной мы зовем,—</a:t>
            </a:r>
          </a:p>
          <a:p>
            <a:pPr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Знай: никто ее не спасет,</a:t>
            </a:r>
          </a:p>
          <a:p>
            <a:pPr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ты ее не спасешь;</a:t>
            </a:r>
          </a:p>
          <a:p>
            <a:pPr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Знай: никто его не убьет,</a:t>
            </a:r>
          </a:p>
          <a:p>
            <a:pPr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ты его не убьешь…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875" y="4724400"/>
            <a:ext cx="62166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Поэт Михаил Львов говорил </a:t>
            </a:r>
            <a:r>
              <a:rPr lang="ru-RU" sz="2400" dirty="0"/>
              <a:t>о стихотворении Симонова:</a:t>
            </a:r>
            <a:br>
              <a:rPr lang="ru-RU" sz="2400" dirty="0"/>
            </a:br>
            <a:r>
              <a:rPr lang="ru-RU" sz="2400" i="1" dirty="0">
                <a:solidFill>
                  <a:srgbClr val="FFFF00"/>
                </a:solidFill>
              </a:rPr>
              <a:t>«Я бы присвоил этому стихотворению звание Героя Советского Союза. Оно убило гитлеровцев больше, чем самый прославленный снайпер…»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8538" y="236538"/>
            <a:ext cx="6767512" cy="227488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dirty="0"/>
              <a:t>Писатель Михаил Алексеев, участник Великой Отечественной войны, вспоминал: </a:t>
            </a:r>
            <a:r>
              <a:rPr lang="ru-RU" sz="2400" i="1" dirty="0"/>
              <a:t>«</a:t>
            </a:r>
            <a:r>
              <a:rPr lang="ru-RU" sz="2400" i="1" dirty="0">
                <a:solidFill>
                  <a:srgbClr val="FFFF00"/>
                </a:solidFill>
              </a:rPr>
              <a:t>Мне, политруку миномётной роты, в самые тяжёлые дни Сталинградской битвы не нужно было без конца заклинать своих бойцов: «Ни шагу назад!» Мне достаточно было прочесть стихотворение Симонова «Убей его!» — стихотворение, появившееся как раз в ту пору. Свидетельствую: оно потрясло наши солдатские души».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dirty="0"/>
              <a:t>           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8478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9050" y="2565400"/>
            <a:ext cx="28082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Алексеев</a:t>
            </a:r>
          </a:p>
          <a:p>
            <a:pPr>
              <a:defRPr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 Николаевич</a:t>
            </a:r>
          </a:p>
        </p:txBody>
      </p:sp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4076700"/>
            <a:ext cx="1811338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388" y="6302375"/>
            <a:ext cx="2016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Львов </a:t>
            </a:r>
          </a:p>
          <a:p>
            <a:pPr>
              <a:defRPr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 Давыдович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8538" y="188913"/>
            <a:ext cx="6634162" cy="44958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dirty="0"/>
              <a:t>Константин Симонов неоднократно сам бывал на передовой линии, не раз поднимал бойцов в атаку, ходил в разведку, был в тылу врага.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dirty="0"/>
              <a:t>О трудностях жизни на  фронте и в тылу писал он в своих рассказах, повестях и стихотворениях.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dirty="0"/>
              <a:t>Эти произведения учили воевать, преодолевать военные и тыловые тяготы, помогали жить.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2800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1873250" cy="31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189413"/>
            <a:ext cx="3503612" cy="25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89413"/>
            <a:ext cx="3668713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324008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dirty="0"/>
              <a:t>В 1942 году ему было присвоено звание старшего батальонного комиссара, в 1943 году — звание подполковника, а после войны — полковника.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dirty="0"/>
              <a:t>Большая часть его военных корреспонденций публиковалась в газете «Красная звезда». В годы войны написал пьесы «Русские люди», «Жди меня», «Так и будет», повесть «Дни и ночи», две книги стихов «С тобой и без тебя» и «Война».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063" y="3532188"/>
            <a:ext cx="273685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22663"/>
            <a:ext cx="4464050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60350"/>
            <a:ext cx="8229600" cy="31972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dirty="0"/>
              <a:t>Как военный корреспондент, Симонов побывал на всех фронтах, прошел по землям Румынии, Болгарии, Югославии, Польши и Германии, был свидетелем последних боев за Берлин. После войны появились его сборники очерков: «Письма из Чехословакии», «Славянская дружба», «Югославская тетрадь», «От Черного до Баренцева моря. Записки военного корреспондента».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"/>
          <a:stretch>
            <a:fillRect/>
          </a:stretch>
        </p:blipFill>
        <p:spPr bwMode="auto">
          <a:xfrm>
            <a:off x="5038725" y="3284538"/>
            <a:ext cx="3856038" cy="31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84538"/>
            <a:ext cx="2339975" cy="31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"/>
          <a:stretch>
            <a:fillRect/>
          </a:stretch>
        </p:blipFill>
        <p:spPr bwMode="auto">
          <a:xfrm>
            <a:off x="2700338" y="3284538"/>
            <a:ext cx="2185987" cy="31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44958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800" dirty="0"/>
              <a:t>В 1919 г. мать с сыном переехала в Рязань, где вышла замуж за Александра Григорьевича Иванишева.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887538"/>
            <a:ext cx="6119812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01687" y="1988840"/>
            <a:ext cx="166584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Рязань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0" y="404813"/>
            <a:ext cx="8794750" cy="1143000"/>
          </a:xfrm>
        </p:spPr>
        <p:txBody>
          <a:bodyPr/>
          <a:lstStyle/>
          <a:p>
            <a:pPr>
              <a:defRPr/>
            </a:pPr>
            <a:r>
              <a:rPr lang="ru-RU" sz="3600" b="1" dirty="0">
                <a:solidFill>
                  <a:srgbClr val="FFFF00"/>
                </a:solidFill>
              </a:rPr>
              <a:t>Военные корреспонденты – </a:t>
            </a:r>
            <a:r>
              <a:rPr lang="ru-RU" sz="3600" b="1" dirty="0" err="1">
                <a:solidFill>
                  <a:srgbClr val="FFFF00"/>
                </a:solidFill>
              </a:rPr>
              <a:t>К.Симонов</a:t>
            </a:r>
            <a:r>
              <a:rPr lang="ru-RU" sz="3600" b="1" dirty="0">
                <a:solidFill>
                  <a:srgbClr val="FFFF00"/>
                </a:solidFill>
              </a:rPr>
              <a:t> и его боевые товарищи</a:t>
            </a:r>
            <a:br>
              <a:rPr lang="ru-RU" dirty="0"/>
            </a:br>
            <a:endParaRPr lang="ru-RU" dirty="0"/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484313"/>
            <a:ext cx="7920038" cy="5127625"/>
          </a:xfrm>
          <a:noFill/>
        </p:spPr>
      </p:pic>
    </p:spTree>
  </p:cSld>
  <p:clrMapOvr>
    <a:masterClrMapping/>
  </p:clrMapOvr>
  <p:transition spd="med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775" y="260350"/>
            <a:ext cx="6372225" cy="38163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 dirty="0"/>
              <a:t>В 1959г. им написана большая книга - </a:t>
            </a:r>
            <a:r>
              <a:rPr lang="ru-RU" sz="2800" dirty="0">
                <a:solidFill>
                  <a:srgbClr val="FFFF00"/>
                </a:solidFill>
              </a:rPr>
              <a:t>«Живые и мертвые»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 dirty="0"/>
              <a:t>В 1963-1964 гг. пишет роман </a:t>
            </a:r>
            <a:r>
              <a:rPr lang="ru-RU" sz="2800" dirty="0">
                <a:solidFill>
                  <a:srgbClr val="FFFF00"/>
                </a:solidFill>
              </a:rPr>
              <a:t>«Солдатами не рождаются».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 dirty="0"/>
              <a:t>В 1970-1971 написано продолжение романа </a:t>
            </a:r>
            <a:r>
              <a:rPr lang="ru-RU" sz="2800" dirty="0">
                <a:solidFill>
                  <a:srgbClr val="FFFF00"/>
                </a:solidFill>
              </a:rPr>
              <a:t>- «Последнее лето».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 dirty="0"/>
              <a:t>За эту трилогию получил высокую государственную награду.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4160838"/>
            <a:ext cx="1682750" cy="24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160838"/>
            <a:ext cx="2500312" cy="24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146550"/>
            <a:ext cx="1657350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9291">
            <a:off x="-31750" y="3902075"/>
            <a:ext cx="2997200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6D1B44-6221-49AC-B868-FD01ED1A7E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2" y="0"/>
            <a:ext cx="2576320" cy="3353128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15888"/>
            <a:ext cx="8229600" cy="44958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dirty="0"/>
              <a:t>По сценариям Симонова были поставлены фильмы: «Парень из нашего города» (1942), «Жди меня» (1943), «Дни и ночи» (1943-1944), «Бессмертный гарнизон» (1956), «Нормандия-Неман» (1960), «Живые и мертвые» (1963), «Двадцать дней без войны» (1976).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75"/>
            <a:ext cx="2547938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4635500"/>
            <a:ext cx="284003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"/>
          <a:stretch>
            <a:fillRect/>
          </a:stretch>
        </p:blipFill>
        <p:spPr bwMode="auto">
          <a:xfrm>
            <a:off x="3132138" y="2120900"/>
            <a:ext cx="309562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6400" y="2093913"/>
            <a:ext cx="1895475" cy="245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2138" y="4673600"/>
            <a:ext cx="2519362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2647950"/>
            <a:ext cx="1870075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175" y="31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FFFF00"/>
                </a:solidFill>
              </a:rPr>
              <a:t>Память о писателе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325" y="1052513"/>
            <a:ext cx="8713788" cy="21177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dirty="0"/>
              <a:t>Среди произведений Константина Симонова - романы, повести, пьесы, рассказы, сценарии художественных и документальных фильмов, поэмы, стихотворения, дневники, путевые очерки, статьи на литературные и общественные темы.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997200"/>
            <a:ext cx="2128838" cy="269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116388"/>
            <a:ext cx="1727200" cy="267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47950"/>
            <a:ext cx="20002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116388"/>
            <a:ext cx="1838325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3052763"/>
            <a:ext cx="1949450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81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452813"/>
            <a:ext cx="2017713" cy="3209925"/>
          </a:xfrm>
          <a:noFill/>
        </p:spPr>
      </p:pic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3251200"/>
            <a:ext cx="22860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14313"/>
            <a:ext cx="248602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214313"/>
            <a:ext cx="269557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0025"/>
            <a:ext cx="3043238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575050"/>
            <a:ext cx="24955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3148013"/>
            <a:ext cx="2698750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838" y="836613"/>
            <a:ext cx="4968875" cy="44958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800" dirty="0"/>
              <a:t>О Константине Михайловиче Симонове можно сказать, что это был советский человек-легенда, поэт и писатель, журналист, сценарист и общественный деятель, труды которого оценены по достоинству не одним поколением. Это был поистине великий русский человек!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2957512" cy="796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213" y="188913"/>
            <a:ext cx="6300787" cy="44958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800" dirty="0"/>
              <a:t>Вся его поэзия, как и не менее популярная проза, отражают героическую эпоху жизни страны. От Великой Отечественной войны нас отделяют десятилетия, но произведения К. Симонова не уходят в прошлое, они продолжают звучать активным призывом к добру, братству, миру.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2511425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4365625"/>
            <a:ext cx="81121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4708525"/>
            <a:ext cx="8578850" cy="1143000"/>
          </a:xfrm>
        </p:spPr>
        <p:txBody>
          <a:bodyPr/>
          <a:lstStyle/>
          <a:p>
            <a:pPr algn="l" eaLnBrk="1" hangingPunct="1">
              <a:defRPr/>
            </a:pPr>
            <a:br>
              <a:rPr lang="ru-RU" sz="2400" dirty="0"/>
            </a:br>
            <a:r>
              <a:rPr lang="ru-RU" sz="2400" dirty="0"/>
              <a:t>Семья скиталась по военным частям, часто меняя место жительства. Детство Константина прошло в военных городках и командирских общежитиях. </a:t>
            </a:r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476671"/>
            <a:ext cx="2304256" cy="280055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76673"/>
            <a:ext cx="2047354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50825" y="3475038"/>
            <a:ext cx="2305050" cy="523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Александра Леонидовна Оболенская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3213" y="3402013"/>
            <a:ext cx="2263775" cy="523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Александр Григорьевич Иванишев.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35600" y="512763"/>
            <a:ext cx="3455988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Константина воспитал отчим, который очень хорошо относился к мальчику, любил его, как родного сына. Работал Александр Григорьевич преподавателем тактики в военных училищах, позже он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538" y="4291013"/>
            <a:ext cx="6121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(основной)"/>
              </a:rPr>
              <a:t>стал командиром Красной Армии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638" y="404813"/>
            <a:ext cx="8229600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 dirty="0"/>
              <a:t>В 1930 году после окончания семи классов Константин поступил в фабрично-заводское училище (ФЗУ), работал  на заводе  токарем по металлу сначала в Саратове, а потом в Москве, куда семья переехала в 1931 году. 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888" y="3044825"/>
            <a:ext cx="4141787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"/>
          <a:stretch>
            <a:fillRect/>
          </a:stretch>
        </p:blipFill>
        <p:spPr bwMode="auto">
          <a:xfrm>
            <a:off x="4643438" y="3044825"/>
            <a:ext cx="42291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333375"/>
            <a:ext cx="8928100" cy="370363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dirty="0"/>
              <a:t>Он продолжал работать ещё два года после того, как поступил учиться в Литературный институт имени А. М. Горького. В эти же годы начал писать стихи.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dirty="0"/>
              <a:t>В 1938 году Константин Симонов окончил Литературный институт имени А. М. Горького. К этому времени он уже написал несколько больших произведений — в 1936 году в журналах «Молодая гвардия» и «Октябрь» были напечатаны первые стихи Симонова.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800" dirty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486150"/>
            <a:ext cx="5589587" cy="327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4875" y="549275"/>
            <a:ext cx="5699125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 dirty="0"/>
              <a:t>В 1938 был назначен редактором "Литературной газеты". После окончания Литературного института поступил в аспирантуру ИФЛИ (Институт истории, философии, литературы), но в 1939 г. Константин Симонов был направлен в качестве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2952750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388" y="4508500"/>
            <a:ext cx="8964612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военного корреспондента на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Халкин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-Гол в Монголию, где шли бои с японцами, в качестве сотрудника газеты «Героическая красноармейская».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FFFF00"/>
                </a:solidFill>
              </a:rPr>
              <a:t>Бои на реке Халхин-Гол</a:t>
            </a:r>
            <a:br>
              <a:rPr lang="ru-RU" dirty="0"/>
            </a:br>
            <a:endParaRPr lang="ru-RU" dirty="0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84313"/>
            <a:ext cx="8178800" cy="4537075"/>
          </a:xfrm>
          <a:noFill/>
        </p:spPr>
      </p:pic>
    </p:spTree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475" y="301625"/>
            <a:ext cx="5580063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 dirty="0"/>
              <a:t>Незадолго до отъезда на фронт окончательно меняет имя, и вместо родного Кирилл берёт псевдоним Константин Симонов. Причина — в особенностях дикции и артикуляции Симонова: не выговаривая «р» и твёрдого «л», произнести собственное имя ему было затруднительно.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"/>
          <a:stretch>
            <a:fillRect/>
          </a:stretch>
        </p:blipFill>
        <p:spPr bwMode="auto">
          <a:xfrm>
            <a:off x="250825" y="620713"/>
            <a:ext cx="2843213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2925" y="4797425"/>
            <a:ext cx="80645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(основной)"/>
                <a:cs typeface="Arial" charset="0"/>
              </a:rPr>
              <a:t>В 1940-1941 гг. - окончил курсы военных корреспондентов при Военно-политической академии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 (основной)"/>
                <a:cs typeface="Arial" charset="0"/>
              </a:rPr>
              <a:t>.</a:t>
            </a:r>
          </a:p>
        </p:txBody>
      </p:sp>
    </p:spTree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Разрез">
  <a:themeElements>
    <a:clrScheme name="Разрез 4">
      <a:dk1>
        <a:srgbClr val="3A7400"/>
      </a:dk1>
      <a:lt1>
        <a:srgbClr val="FFFFFF"/>
      </a:lt1>
      <a:dk2>
        <a:srgbClr val="2E5C00"/>
      </a:dk2>
      <a:lt2>
        <a:srgbClr val="FFFFFF"/>
      </a:lt2>
      <a:accent1>
        <a:srgbClr val="79CA02"/>
      </a:accent1>
      <a:accent2>
        <a:srgbClr val="008080"/>
      </a:accent2>
      <a:accent3>
        <a:srgbClr val="ADB5AA"/>
      </a:accent3>
      <a:accent4>
        <a:srgbClr val="DADADA"/>
      </a:accent4>
      <a:accent5>
        <a:srgbClr val="BEE1AA"/>
      </a:accent5>
      <a:accent6>
        <a:srgbClr val="007373"/>
      </a:accent6>
      <a:hlink>
        <a:srgbClr val="A8DE0E"/>
      </a:hlink>
      <a:folHlink>
        <a:srgbClr val="00CC66"/>
      </a:folHlink>
    </a:clrScheme>
    <a:fontScheme name="Разрез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1701</TotalTime>
  <Words>1736</Words>
  <Application>Microsoft Office PowerPoint</Application>
  <PresentationFormat>Экран (4:3)</PresentationFormat>
  <Paragraphs>113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Sitka Subheading</vt:lpstr>
      <vt:lpstr>Tahoma</vt:lpstr>
      <vt:lpstr>Tahoma (основной)</vt:lpstr>
      <vt:lpstr>Wingdings</vt:lpstr>
      <vt:lpstr>Разрез</vt:lpstr>
      <vt:lpstr>Презентация PowerPoint</vt:lpstr>
      <vt:lpstr>Биография</vt:lpstr>
      <vt:lpstr>Презентация PowerPoint</vt:lpstr>
      <vt:lpstr> Семья скиталась по военным частям, часто меняя место жительства. Детство Константина прошло в военных городках и командирских общежитиях. </vt:lpstr>
      <vt:lpstr>Презентация PowerPoint</vt:lpstr>
      <vt:lpstr>Презентация PowerPoint</vt:lpstr>
      <vt:lpstr>Презентация PowerPoint</vt:lpstr>
      <vt:lpstr>Бои на реке Халхин-Гол </vt:lpstr>
      <vt:lpstr>Презентация PowerPoint</vt:lpstr>
      <vt:lpstr>Великая Отечественная война  1941-1945 гг. </vt:lpstr>
      <vt:lpstr>Презентация PowerPoint</vt:lpstr>
      <vt:lpstr>Презентация PowerPoint</vt:lpstr>
      <vt:lpstr>Презентация PowerPoint</vt:lpstr>
      <vt:lpstr>Солдаты вырезали его из газет, переписывали, сидя в окопах, заучивали наизусть и посылали в письмах женам и невестам. Его находили в нагрудных карманах раненых и убитых… </vt:lpstr>
      <vt:lpstr>Оно призывало вопреки всему – надеяться и ждать! А фронтовику верить в то, что дома его очень ждут. Эта вера во многом будет питать его мужество и стойкость.  </vt:lpstr>
      <vt:lpstr>Презентация PowerPoint</vt:lpstr>
      <vt:lpstr>Презентация PowerPoint</vt:lpstr>
      <vt:lpstr>Презентация PowerPoint</vt:lpstr>
      <vt:lpstr>Ещё одно из самых известных стихотворений Симонова — «Майор привез мальчишку на лафете…».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Поэт Михаил Львов говорил о стихотворении Симонова: «Я бы присвоил этому стихотворению звание Героя Советского Союза. Оно убило гитлеровцев больше, чем самый прославленный снайпер…»</vt:lpstr>
      <vt:lpstr>Презентация PowerPoint</vt:lpstr>
      <vt:lpstr>Презентация PowerPoint</vt:lpstr>
      <vt:lpstr>Презентация PowerPoint</vt:lpstr>
      <vt:lpstr>Военные корреспонденты – К.Симонов и его боевые товарищи </vt:lpstr>
      <vt:lpstr>Презентация PowerPoint</vt:lpstr>
      <vt:lpstr>Презентация PowerPoint</vt:lpstr>
      <vt:lpstr>Память о писателе</vt:lpstr>
      <vt:lpstr>Презентация PowerPoint</vt:lpstr>
      <vt:lpstr>Презентация PowerPoint</vt:lpstr>
      <vt:lpstr>Презентация PowerPoint</vt:lpstr>
    </vt:vector>
  </TitlesOfParts>
  <Manager>Новакова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гузель;Новакова</dc:creator>
  <cp:lastModifiedBy>Женя</cp:lastModifiedBy>
  <cp:revision>100</cp:revision>
  <dcterms:created xsi:type="dcterms:W3CDTF">2015-11-05T20:48:05Z</dcterms:created>
  <dcterms:modified xsi:type="dcterms:W3CDTF">2020-11-29T18:21:22Z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4856669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