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1" r:id="rId1"/>
  </p:sldMasterIdLst>
  <p:sldIdLst>
    <p:sldId id="256" r:id="rId2"/>
    <p:sldId id="264" r:id="rId3"/>
    <p:sldId id="257" r:id="rId4"/>
    <p:sldId id="262" r:id="rId5"/>
    <p:sldId id="263" r:id="rId6"/>
    <p:sldId id="265" r:id="rId7"/>
    <p:sldId id="266" r:id="rId8"/>
    <p:sldId id="268" r:id="rId9"/>
    <p:sldId id="267" r:id="rId10"/>
    <p:sldId id="269" r:id="rId11"/>
    <p:sldId id="270" r:id="rId12"/>
    <p:sldId id="26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1" autoAdjust="0"/>
    <p:restoredTop sz="94660"/>
  </p:normalViewPr>
  <p:slideViewPr>
    <p:cSldViewPr snapToGrid="0">
      <p:cViewPr varScale="1">
        <p:scale>
          <a:sx n="75" d="100"/>
          <a:sy n="75" d="100"/>
        </p:scale>
        <p:origin x="-41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dirty="0"/>
              <a:pPr/>
              <a:t>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79408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dirty="0"/>
              <a:pPr/>
              <a:t>2/13/2019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43744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dirty="0"/>
              <a:pPr/>
              <a:t>2/13/2019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32835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dirty="0"/>
              <a:pPr/>
              <a:t>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84502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dirty="0"/>
              <a:pPr/>
              <a:t>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80271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dirty="0"/>
              <a:pPr/>
              <a:t>2/13/2019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87789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dirty="0"/>
              <a:pPr/>
              <a:t>2/13/2019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27874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dirty="0"/>
              <a:pPr/>
              <a:t>2/13/2019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66647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dirty="0"/>
              <a:pPr/>
              <a:t>2/13/2019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97971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dirty="0"/>
              <a:pPr/>
              <a:t>2/13/2019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42651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dirty="0"/>
              <a:pPr/>
              <a:t>2/13/2019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48571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68869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400" b="0" i="0" u="none" strike="noStrike" dirty="0" smtClean="0">
                <a:solidFill>
                  <a:srgbClr val="FFFFFF"/>
                </a:solidFill>
                <a:latin typeface="Calibri"/>
                <a:ea typeface="Open Sans"/>
                <a:cs typeface="Calibri"/>
              </a:rPr>
              <a:t>МИНИАТЮРНЫЕ ИЗДАНИЯ</a:t>
            </a:r>
            <a:endParaRPr lang="en-US" sz="44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Преподаватель  </a:t>
            </a:r>
          </a:p>
          <a:p>
            <a:r>
              <a:rPr lang="ru-RU" dirty="0" smtClean="0"/>
              <a:t>ГАПОУ СО Самарский государственный колледж</a:t>
            </a:r>
          </a:p>
          <a:p>
            <a:r>
              <a:rPr lang="ru-RU" dirty="0" smtClean="0"/>
              <a:t>Миненко  Галина Павловна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29002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Удивительные книги</a:t>
            </a:r>
            <a:endParaRPr lang="ru-RU" dirty="0"/>
          </a:p>
        </p:txBody>
      </p:sp>
      <p:pic>
        <p:nvPicPr>
          <p:cNvPr id="27656" name="Picture 8" descr="https://im0-tub-ru.yandex.net/i?id=f824ae332e282371647bb6ee378f7630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25875" y="823913"/>
            <a:ext cx="3209925" cy="2555100"/>
          </a:xfrm>
          <a:prstGeom prst="rect">
            <a:avLst/>
          </a:prstGeom>
          <a:noFill/>
        </p:spPr>
      </p:pic>
      <p:pic>
        <p:nvPicPr>
          <p:cNvPr id="27658" name="Picture 10" descr="https://i.ebayimg.com/images/i/221697468683-0-1/s-l10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3175" y="807612"/>
            <a:ext cx="2994025" cy="2652706"/>
          </a:xfrm>
          <a:prstGeom prst="rect">
            <a:avLst/>
          </a:prstGeom>
          <a:noFill/>
        </p:spPr>
      </p:pic>
      <p:pic>
        <p:nvPicPr>
          <p:cNvPr id="27660" name="Picture 12" descr="http://3.bp.blogspot.com/-7dSQ9HGbXCI/UFhQShwAO7I/AAAAAAAAAFc/hVcd85Wqi_w/s1600/IMG_29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07001" y="3767280"/>
            <a:ext cx="3543300" cy="278592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Почему миниатюры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69268" y="800608"/>
            <a:ext cx="7315200" cy="1002792"/>
          </a:xfrm>
        </p:spPr>
        <p:txBody>
          <a:bodyPr/>
          <a:lstStyle/>
          <a:p>
            <a:r>
              <a:rPr lang="ru-RU" dirty="0" smtClean="0"/>
              <a:t>Миниатюра – дети больших книг, поэтому умиляют, </a:t>
            </a:r>
            <a:r>
              <a:rPr lang="ru-RU" dirty="0" err="1" smtClean="0"/>
              <a:t>забовляют</a:t>
            </a:r>
            <a:r>
              <a:rPr lang="ru-RU" dirty="0" smtClean="0"/>
              <a:t> и самые дорогие </a:t>
            </a:r>
            <a:endParaRPr lang="ru-RU" dirty="0"/>
          </a:p>
        </p:txBody>
      </p:sp>
      <p:pic>
        <p:nvPicPr>
          <p:cNvPr id="28674" name="Picture 2" descr="http://allrus.me/wp-content/uploads/2013/08/10.-The-miniature-book-of-Sonets-by-William-Shakespea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1575" y="3616033"/>
            <a:ext cx="3565525" cy="2510130"/>
          </a:xfrm>
          <a:prstGeom prst="rect">
            <a:avLst/>
          </a:prstGeom>
          <a:noFill/>
        </p:spPr>
      </p:pic>
      <p:pic>
        <p:nvPicPr>
          <p:cNvPr id="28676" name="Picture 4" descr="http://museum-lesnoy.ru/wp-content/uploads/2011/11/evangeli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02575" y="3625055"/>
            <a:ext cx="3349625" cy="251221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53729C9-E8BD-465F-8F66-5F710D97B2D1}"/>
              </a:ext>
            </a:extLst>
          </p:cNvPr>
          <p:cNvSpPr txBox="1"/>
          <p:nvPr/>
        </p:nvSpPr>
        <p:spPr>
          <a:xfrm>
            <a:off x="2108200" y="1955800"/>
            <a:ext cx="8686800" cy="369332"/>
          </a:xfrm>
          <a:prstGeom prst="rect">
            <a:avLst/>
          </a:prstGeom>
          <a:ln>
            <a:prstDash val="sysDot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i="1" dirty="0"/>
              <a:t>СПАСИБО ЗА ВНИМАНИЕ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86999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Так что же такое миниатюрная книга?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94668" y="787908"/>
            <a:ext cx="7315200" cy="285699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Однозначного определения нет. Раньше в СССР, а теперь и в России миниатюрной книгой считают издание (в обложке или в переплётной крышке), у которого максимальный размер блока не превышает 100 мм. Формат книги указывается в миллиметрах, первая цифра обозначает ширину, вторая — высоту издания. В других странах (США, Великобритании, Германии, Венгрии) эти параметры книги не должны превышать 3 дюймов, то есть 76 мм. Но среди миниатюрных изданий выделяются те, которые даже на фоне 76 мм выглядят малютками, — это микрокниги. Отличительной чертой микрокниг является, несомненно, размер (не более 10х10 мм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20482" name="Picture 2" descr="https://vinnytsia.eu/sites/default/files/images/news/2018/10/2428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26144" y="3707682"/>
            <a:ext cx="4236956" cy="295981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1E3265-28EB-4C93-B80B-0F2A4E38E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+mn-lt"/>
              </a:rPr>
              <a:t>Зачем нужны миниатюрные издания</a:t>
            </a:r>
            <a:endParaRPr lang="ru-RU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23B6335-E167-45F4-8F86-ACD80E0FC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6268" y="901700"/>
            <a:ext cx="7636932" cy="3175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800" dirty="0" smtClean="0"/>
              <a:t>Это </a:t>
            </a:r>
            <a:r>
              <a:rPr lang="ru-RU" sz="2800" dirty="0" smtClean="0"/>
              <a:t>не просто забава. Каждая такая книга — история замечательных самобытных специалистов полиграфического мастерства. Оформить и набрать ее, напечатать, сброшюровать, переплести — сложная ювелирная работа. Вот почему миниатюрные книги наряду с произведениями изобразительного и декоративного искусства всегда привлекают коллекционеров и находят свое место в библиотеках. </a:t>
            </a:r>
            <a:endParaRPr lang="ru-RU" sz="2800" dirty="0">
              <a:latin typeface="Open Sans"/>
            </a:endParaRPr>
          </a:p>
          <a:p>
            <a:pPr>
              <a:buClr>
                <a:srgbClr val="FFFFFF"/>
              </a:buClr>
            </a:pPr>
            <a:endParaRPr lang="ru-RU" sz="1900" dirty="0">
              <a:latin typeface="Open Sans"/>
            </a:endParaRPr>
          </a:p>
          <a:p>
            <a:pPr>
              <a:buClr>
                <a:srgbClr val="FFFFFF"/>
              </a:buClr>
            </a:pPr>
            <a:endParaRPr lang="ru-RU" sz="1900" dirty="0">
              <a:latin typeface="Open Sans"/>
            </a:endParaRPr>
          </a:p>
        </p:txBody>
      </p:sp>
      <p:pic>
        <p:nvPicPr>
          <p:cNvPr id="6146" name="Picture 2" descr="https://morereferatov.ru/screen/246100/246076/v_4-3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62700" y="3688895"/>
            <a:ext cx="5397500" cy="31691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266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Первые миниатюрные издания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94668" y="825500"/>
            <a:ext cx="7315200" cy="2806700"/>
          </a:xfrm>
        </p:spPr>
        <p:txBody>
          <a:bodyPr>
            <a:normAutofit/>
          </a:bodyPr>
          <a:lstStyle/>
          <a:p>
            <a:r>
              <a:rPr lang="ru-RU" dirty="0" smtClean="0"/>
              <a:t> В Нью-Йорке, в музее «Метрополитен» хранится «Часослов» (настольная книга) Жанны </a:t>
            </a:r>
            <a:r>
              <a:rPr lang="ru-RU" dirty="0" err="1" smtClean="0"/>
              <a:t>д`Эвре</a:t>
            </a:r>
            <a:r>
              <a:rPr lang="ru-RU" dirty="0" smtClean="0"/>
              <a:t>, изготовленная по заказу французского короля Карла IV парижскими мастерами в 1325—1328 гг. Книга форматом 60х90 мм имеет коричневый кожаный переплёт с металлическими застёжками со строгим, но красивым тиснением золота на крышках и корешке, тройной золотой обрез. На 418 страницах имеются 25 цветных миниатюр, иллюминированных золотом.  </a:t>
            </a:r>
          </a:p>
        </p:txBody>
      </p:sp>
      <p:pic>
        <p:nvPicPr>
          <p:cNvPr id="1026" name="Picture 2" descr="Миниатюрные книги - библиотека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F4F9"/>
              </a:clrFrom>
              <a:clrTo>
                <a:srgbClr val="F5F4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1875" y="3576989"/>
            <a:ext cx="4010025" cy="281904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Первые миниатюрные </a:t>
            </a:r>
            <a:r>
              <a:rPr lang="ru-RU" dirty="0" smtClean="0"/>
              <a:t>издания в России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69268" y="673608"/>
            <a:ext cx="7315200" cy="3047492"/>
          </a:xfrm>
        </p:spPr>
        <p:txBody>
          <a:bodyPr/>
          <a:lstStyle/>
          <a:p>
            <a:r>
              <a:rPr lang="ru-RU" dirty="0" smtClean="0"/>
              <a:t>В России широкое распространение получили молитвословы, святцы, месяцесловы, а также различные календари и советы путешествующим  в дороге, то есть книги практического содержания. Самой первой печатной миниатюрной книгой в России считают «Святцы», которую напечатал на Московском печатном дворе в 1639 году Василий </a:t>
            </a:r>
            <a:r>
              <a:rPr lang="ru-RU" dirty="0" err="1" smtClean="0"/>
              <a:t>Бурцов</a:t>
            </a:r>
            <a:r>
              <a:rPr lang="ru-RU" dirty="0" smtClean="0"/>
              <a:t>. Издание состоит из семнадцати 8-листных тетрадей форматом 71х97 мм. Текст набран шрифтом «терция», 136 листов не имеют нумерации. Из семи известных экземпляров три хранятся в Санкт-Петербурге, четыре — в Москве.  </a:t>
            </a:r>
            <a:endParaRPr lang="ru-RU" dirty="0"/>
          </a:p>
        </p:txBody>
      </p:sp>
      <p:pic>
        <p:nvPicPr>
          <p:cNvPr id="21506" name="Picture 2" descr="Миниатюрные книги - библиоте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8275" y="3591927"/>
            <a:ext cx="3997325" cy="30259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элементы книжного издания</a:t>
            </a:r>
            <a:endParaRPr lang="ru-RU" dirty="0"/>
          </a:p>
        </p:txBody>
      </p:sp>
      <p:pic>
        <p:nvPicPr>
          <p:cNvPr id="24582" name="Picture 6" descr="http://toptopart.ru/_si/0/600971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68775" y="781778"/>
            <a:ext cx="6740525" cy="519417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элементы книжного издания</a:t>
            </a:r>
            <a:endParaRPr lang="ru-RU" dirty="0"/>
          </a:p>
        </p:txBody>
      </p:sp>
      <p:pic>
        <p:nvPicPr>
          <p:cNvPr id="23556" name="Picture 4" descr="https://im0-tub-ru.yandex.net/i?id=c0672a3d9d51d708df0bacb91ab44fa8-sr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2319" y="769191"/>
            <a:ext cx="5968381" cy="528870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Внутренние элементы издания</a:t>
            </a:r>
            <a:endParaRPr lang="ru-RU" dirty="0"/>
          </a:p>
        </p:txBody>
      </p:sp>
      <p:pic>
        <p:nvPicPr>
          <p:cNvPr id="4" name="Picture 2" descr="http://www.ljplus.ru/img4/u/_/u_lala/broshyu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02075" y="787400"/>
            <a:ext cx="7620000" cy="45243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davaiknam.ru/texts/1050/1049844/1049844_html_m5e4491f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8721" y="114300"/>
            <a:ext cx="11060679" cy="664265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Рамка">
  <a:themeElements>
    <a:clrScheme name="Рамка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Рамка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Рамка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73</TotalTime>
  <Words>242</Words>
  <Application>Microsoft Office PowerPoint</Application>
  <PresentationFormat>Произвольный</PresentationFormat>
  <Paragraphs>19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Рамка</vt:lpstr>
      <vt:lpstr>МИНИАТЮРНЫЕ ИЗДАНИЯ</vt:lpstr>
      <vt:lpstr>Так что же такое миниатюрная книга?</vt:lpstr>
      <vt:lpstr>Зачем нужны миниатюрные издания</vt:lpstr>
      <vt:lpstr>Первые миниатюрные издания</vt:lpstr>
      <vt:lpstr>Первые миниатюрные издания в России</vt:lpstr>
      <vt:lpstr>Основные элементы книжного издания</vt:lpstr>
      <vt:lpstr>Основные элементы книжного издания</vt:lpstr>
      <vt:lpstr>Внутренние элементы издания</vt:lpstr>
      <vt:lpstr>Слайд 9</vt:lpstr>
      <vt:lpstr>Удивительные книги</vt:lpstr>
      <vt:lpstr>Почему миниатюры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18</cp:revision>
  <dcterms:created xsi:type="dcterms:W3CDTF">2014-08-26T23:49:58Z</dcterms:created>
  <dcterms:modified xsi:type="dcterms:W3CDTF">2019-02-13T18:21:34Z</dcterms:modified>
</cp:coreProperties>
</file>