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E282-134C-4899-A841-B3DFCD6E37F9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56BC-819E-494E-93B3-37BCC1324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3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2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5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22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8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5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0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2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4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1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6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0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209F-C1F5-4F21-98F6-A71437BAA0B4}" type="datetimeFigureOut">
              <a:rPr lang="ru-RU" smtClean="0"/>
              <a:pPr/>
              <a:t>ср 24.02.21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31675-A771-466D-BDCB-1DBAB039D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0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3270" y="1135778"/>
            <a:ext cx="5317482" cy="2308324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spAutoFit/>
            <a:scene3d>
              <a:camera prst="orthographicFront"/>
              <a:lightRig rig="sunset" dir="tl"/>
            </a:scene3d>
            <a:sp3d contourW="25400" prstMaterial="metal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235-летию </a:t>
            </a:r>
          </a:p>
          <a:p>
            <a:pPr algn="ctr"/>
            <a:r>
              <a:rPr lang="ru-RU" sz="36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дня рождения</a:t>
            </a:r>
          </a:p>
          <a:p>
            <a:pPr algn="ctr"/>
            <a:r>
              <a:rPr lang="ru-RU" sz="36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36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емецкого </a:t>
            </a:r>
            <a:r>
              <a:rPr lang="ru-RU" sz="36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писателя </a:t>
            </a:r>
          </a:p>
          <a:p>
            <a:pPr algn="ctr"/>
            <a:r>
              <a:rPr lang="ru-RU" sz="36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Вильгельма </a:t>
            </a:r>
            <a:r>
              <a:rPr lang="ru-RU" sz="3600" b="1" spc="50" dirty="0" err="1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Гримма</a:t>
            </a:r>
            <a:endParaRPr lang="ru-RU" sz="36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64502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Презентацию выполнила: библиотекарь ГБОУ ДО СО СДДЮТ Полетаева Е.Л.</a:t>
            </a:r>
          </a:p>
        </p:txBody>
      </p:sp>
    </p:spTree>
    <p:extLst>
      <p:ext uri="{BB962C8B-B14F-4D97-AF65-F5344CB8AC3E}">
        <p14:creationId xmlns:p14="http://schemas.microsoft.com/office/powerpoint/2010/main" val="41633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000"/>
    </mc:Choice>
    <mc:Fallback xmlns="">
      <p:transition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/>
    </p:bldLst>
  </p:timing>
  <p:extLst mod="1">
    <p:ext uri="{E180D4A7-C9FB-4DFB-919C-405C955672EB}">
      <p14:showEvtLst xmlns:p14="http://schemas.microsoft.com/office/powerpoint/2010/main">
        <p14:playEvt time="0" objId="3"/>
        <p14:stopEvt time="1535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0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607112"/>
            <a:ext cx="21955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326" y="126876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Сказка повествует о восхитительной дочке короля, которую с радостью приняли семь гномов, спасая и оберегая ее в дальнейшем от злой мачехи, владеющей волшебным зеркальцем.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444"/>
    </mc:Choice>
    <mc:Fallback xmlns="">
      <p:transition advClick="0" advTm="1244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1класс\Рабочий стол\ГРИММ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43195"/>
            <a:ext cx="1907757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1331" y="82463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itchFamily="18" charset="0"/>
                <a:cs typeface="Times New Roman" pitchFamily="18" charset="0"/>
              </a:rPr>
              <a:t>     Сказка о гордой и красивой принцессе, которая не хотела замуж. Всех своих потенциальных женихов она отвергла, насмехаясь над их реальными и выдуманными недостатками. В итоге отец выдает ее за первого встречного.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771"/>
    </mc:Choice>
    <mc:Fallback xmlns="">
      <p:transition advClick="0" advTm="1577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1класс\Рабочий стол\ГРИММ\im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57" r="23333"/>
          <a:stretch/>
        </p:blipFill>
        <p:spPr bwMode="auto">
          <a:xfrm>
            <a:off x="6228184" y="639097"/>
            <a:ext cx="2022528" cy="28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645678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    Эту сказку можно отнести к категории "новогодние сказки братьев Гримм". Повествует о вдове, у которой были родная дочь и приемная. Падчерице туго приходилось с мачехой. Но внезапная случайность, при которой несчастная девушка уронила в колодец катушку с нитками, расставила все на свои места. 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1459"/>
    </mc:Choice>
    <mc:Fallback xmlns="">
      <p:transition advClick="0" advTm="2145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1класс\Рабочий стол\ГРИММ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913198" cy="28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967631"/>
            <a:ext cx="48245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История о неблагодарной королеве, не оценившей поступок лягушонка, который вытащил ее любимый золотой мячик. Лягушонок же превратился в прекрасного королевича.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3921"/>
    </mc:Choice>
    <mc:Fallback xmlns="">
      <p:transition advClick="0" advTm="139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7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1класс\Рабочий стол\ГРИММ\1000482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35653"/>
            <a:ext cx="1999932" cy="28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07391"/>
            <a:ext cx="5688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latin typeface="Cambria" pitchFamily="18" charset="0"/>
                <a:cs typeface="Times New Roman" pitchFamily="18" charset="0"/>
              </a:rPr>
              <a:t>Сказка о прекрасной девушке с шикарными длинными волосами. Ее заточила в высокую башню злая колдунья. Сказка об умопомрачительных приключениях трех братьев, каждый из которых обладал волшебным предметом. </a:t>
            </a:r>
          </a:p>
          <a:p>
            <a:r>
              <a:rPr lang="ru-RU" sz="2400" b="1" dirty="0">
                <a:latin typeface="Cambria" pitchFamily="18" charset="0"/>
                <a:cs typeface="Times New Roman" pitchFamily="18" charset="0"/>
              </a:rPr>
              <a:t>       Кто может жить в башне без дверей в самой чаще леса? А живет там красавица </a:t>
            </a:r>
            <a:r>
              <a:rPr lang="ru-RU" sz="2400" b="1" dirty="0" err="1">
                <a:latin typeface="Cambria" pitchFamily="18" charset="0"/>
                <a:cs typeface="Times New Roman" pitchFamily="18" charset="0"/>
              </a:rPr>
              <a:t>Рапунцель</a:t>
            </a:r>
            <a:r>
              <a:rPr lang="ru-RU" sz="2400" b="1" dirty="0">
                <a:latin typeface="Cambria" pitchFamily="18" charset="0"/>
                <a:cs typeface="Times New Roman" pitchFamily="18" charset="0"/>
              </a:rPr>
              <a:t>, которую десять лет назад украла у бедных родителей и сделала своей ученицей старая ведьма, фрау </a:t>
            </a:r>
            <a:r>
              <a:rPr lang="ru-RU" sz="2400" b="1" dirty="0" err="1">
                <a:latin typeface="Cambria" pitchFamily="18" charset="0"/>
                <a:cs typeface="Times New Roman" pitchFamily="18" charset="0"/>
              </a:rPr>
              <a:t>Готтель</a:t>
            </a:r>
            <a:r>
              <a:rPr lang="ru-RU" sz="2400" b="1" dirty="0">
                <a:latin typeface="Cambria" pitchFamily="18" charset="0"/>
                <a:cs typeface="Times New Roman" pitchFamily="18" charset="0"/>
              </a:rPr>
              <a:t>. Влюбленный принц </a:t>
            </a:r>
            <a:r>
              <a:rPr lang="ru-RU" sz="2400" b="1" dirty="0" err="1">
                <a:latin typeface="Cambria" pitchFamily="18" charset="0"/>
                <a:cs typeface="Times New Roman" pitchFamily="18" charset="0"/>
              </a:rPr>
              <a:t>Эгмонд</a:t>
            </a:r>
            <a:r>
              <a:rPr lang="ru-RU" sz="2400" b="1" dirty="0">
                <a:latin typeface="Cambria" pitchFamily="18" charset="0"/>
                <a:cs typeface="Times New Roman" pitchFamily="18" charset="0"/>
              </a:rPr>
              <a:t> решил освободить избранницу, но поплатился за это своим зрением. 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667"/>
    </mc:Choice>
    <mc:Fallback xmlns="">
      <p:transition spd="slow" advClick="0" advTm="2766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2320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922323"/>
            <a:ext cx="48245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В одном Королевстве жил Король. И была у него дочка - Прекрасная Принцесса. Однажды во Дворец прибыли бродячие артисты. Еще не окончилось выступление Бременских Музыкантов, а Трубадур и Принцесса влюбились друг в друга навеки. Так началась эта веселая история.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927"/>
    </mc:Choice>
    <mc:Fallback xmlns="">
      <p:transition spd="slow" advClick="0" advTm="1292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7604" y="76470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Comic Sans MS" pitchFamily="66" charset="0"/>
              </a:rPr>
              <a:t>Герои этих сказок находчивы, смелы, бесхитростны, верят в добро.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19673">
            <a:off x="3131840" y="4281132"/>
            <a:ext cx="954713" cy="141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1802">
            <a:off x="4133525" y="2436683"/>
            <a:ext cx="876950" cy="138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3698">
            <a:off x="2247009" y="3942873"/>
            <a:ext cx="1068080" cy="138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1022">
            <a:off x="1237503" y="3882608"/>
            <a:ext cx="1036212" cy="14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1151">
            <a:off x="5713315" y="2883028"/>
            <a:ext cx="1150043" cy="138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5472">
            <a:off x="4943800" y="2526806"/>
            <a:ext cx="1022261" cy="138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36"/>
    </mc:Choice>
    <mc:Fallback xmlns="">
      <p:transition spd="slow" advClick="0" advTm="105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1класс\Рабочий стол\ГРИММ\вильге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08" y="789612"/>
            <a:ext cx="27146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260648"/>
            <a:ext cx="54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err="1">
                <a:solidFill>
                  <a:srgbClr val="C00000"/>
                </a:solidFill>
                <a:latin typeface="Comic Sans MS" pitchFamily="66" charset="0"/>
              </a:rPr>
              <a:t>Вильге́льм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 Карл Гримм  </a:t>
            </a:r>
            <a:r>
              <a:rPr lang="ru-RU" sz="2000" b="1" dirty="0">
                <a:latin typeface="Comic Sans MS" pitchFamily="66" charset="0"/>
              </a:rPr>
              <a:t>(родился 24 февраля 1786, </a:t>
            </a:r>
            <a:r>
              <a:rPr lang="ru-RU" sz="2000" b="1" dirty="0" err="1">
                <a:latin typeface="Comic Sans MS" pitchFamily="66" charset="0"/>
              </a:rPr>
              <a:t>Ханау</a:t>
            </a:r>
            <a:r>
              <a:rPr lang="ru-RU" sz="2000" b="1" dirty="0">
                <a:latin typeface="Comic Sans MS" pitchFamily="66" charset="0"/>
              </a:rPr>
              <a:t>,  умер 16 декабря 1859, Берлин) — немецкий филолог, брат Якоба </a:t>
            </a:r>
            <a:r>
              <a:rPr lang="ru-RU" sz="2000" b="1" dirty="0" err="1">
                <a:latin typeface="Comic Sans MS" pitchFamily="66" charset="0"/>
              </a:rPr>
              <a:t>Гримма</a:t>
            </a:r>
            <a:r>
              <a:rPr lang="ru-RU" sz="2000" b="1" dirty="0">
                <a:latin typeface="Comic Sans MS" pitchFamily="66" charset="0"/>
              </a:rPr>
              <a:t>. </a:t>
            </a:r>
            <a:r>
              <a:rPr lang="ru-RU" sz="2000" b="1" dirty="0" smtClean="0">
                <a:latin typeface="Comic Sans MS" pitchFamily="66" charset="0"/>
              </a:rPr>
              <a:t>Представитель </a:t>
            </a:r>
            <a:r>
              <a:rPr lang="ru-RU" sz="2000" b="1" dirty="0" err="1" smtClean="0">
                <a:latin typeface="Comic Sans MS" pitchFamily="66" charset="0"/>
              </a:rPr>
              <a:t>гейдельбергских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>
                <a:latin typeface="Comic Sans MS" pitchFamily="66" charset="0"/>
              </a:rPr>
              <a:t>романтиков, ставивших целью возрождение общественного и научного интереса к народной культуре (фольклору).</a:t>
            </a:r>
          </a:p>
          <a:p>
            <a:pPr indent="457200" algn="just"/>
            <a:r>
              <a:rPr lang="ru-RU" sz="2000" b="1" dirty="0">
                <a:latin typeface="Comic Sans MS" pitchFamily="66" charset="0"/>
              </a:rPr>
              <a:t>По происхождению братья Гримм принадлежали к так называемому среднему классу. Отец их был сначала адвокатом в </a:t>
            </a:r>
            <a:r>
              <a:rPr lang="ru-RU" sz="2000" b="1" dirty="0" err="1">
                <a:latin typeface="Comic Sans MS" pitchFamily="66" charset="0"/>
              </a:rPr>
              <a:t>Ханау</a:t>
            </a:r>
            <a:r>
              <a:rPr lang="ru-RU" sz="2000" b="1" dirty="0">
                <a:latin typeface="Comic Sans MS" pitchFamily="66" charset="0"/>
              </a:rPr>
              <a:t> (Гессен), а затем поступил на службу по юридической части к князю </a:t>
            </a:r>
            <a:r>
              <a:rPr lang="ru-RU" sz="2000" b="1" dirty="0" err="1">
                <a:latin typeface="Comic Sans MS" pitchFamily="66" charset="0"/>
              </a:rPr>
              <a:t>Ханаускому</a:t>
            </a:r>
            <a:r>
              <a:rPr lang="ru-RU" sz="2000" b="1" dirty="0">
                <a:latin typeface="Comic Sans MS" pitchFamily="66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81329"/>
            <a:ext cx="40290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1000"/>
    </mc:Choice>
    <mc:Fallback xmlns="">
      <p:transition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1класс\Рабочий стол\ГРИММ\якоб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605633" cy="32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40290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5400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Comic Sans MS" pitchFamily="66" charset="0"/>
              </a:rPr>
              <a:t>Вместе со своим старшим братом Якобом посещал старейшую гимназию </a:t>
            </a:r>
            <a:r>
              <a:rPr lang="ru-RU" sz="2000" b="1" dirty="0" err="1">
                <a:latin typeface="Comic Sans MS" pitchFamily="66" charset="0"/>
              </a:rPr>
              <a:t>Касселя</a:t>
            </a:r>
            <a:r>
              <a:rPr lang="ru-RU" sz="2000" b="1" dirty="0">
                <a:latin typeface="Comic Sans MS" pitchFamily="66" charset="0"/>
              </a:rPr>
              <a:t> , а затем поступил в </a:t>
            </a:r>
            <a:r>
              <a:rPr lang="ru-RU" sz="2000" b="1" dirty="0" err="1">
                <a:latin typeface="Comic Sans MS" pitchFamily="66" charset="0"/>
              </a:rPr>
              <a:t>Марбургский</a:t>
            </a:r>
            <a:r>
              <a:rPr lang="ru-RU" sz="2000" b="1" dirty="0">
                <a:latin typeface="Comic Sans MS" pitchFamily="66" charset="0"/>
              </a:rPr>
              <a:t> университет, где изучал немецкое право под руководством профессора Фридриха </a:t>
            </a:r>
            <a:r>
              <a:rPr lang="ru-RU" sz="2000" b="1" dirty="0" err="1">
                <a:latin typeface="Comic Sans MS" pitchFamily="66" charset="0"/>
              </a:rPr>
              <a:t>Савиньи</a:t>
            </a:r>
            <a:r>
              <a:rPr lang="ru-RU" sz="2000" b="1" dirty="0">
                <a:latin typeface="Comic Sans MS" pitchFamily="66" charset="0"/>
              </a:rPr>
              <a:t>. После окончания университета вернулся в </a:t>
            </a:r>
            <a:r>
              <a:rPr lang="ru-RU" sz="2000" b="1" dirty="0" err="1">
                <a:latin typeface="Comic Sans MS" pitchFamily="66" charset="0"/>
              </a:rPr>
              <a:t>Кассель</a:t>
            </a:r>
            <a:r>
              <a:rPr lang="ru-RU" sz="2000" b="1" dirty="0">
                <a:latin typeface="Comic Sans MS" pitchFamily="66" charset="0"/>
              </a:rPr>
              <a:t>, где жил в доме своей матери, к тому времени уже овдовевшей.</a:t>
            </a:r>
          </a:p>
          <a:p>
            <a:pPr indent="457200" algn="just"/>
            <a:r>
              <a:rPr lang="ru-RU" sz="2000" b="1" dirty="0">
                <a:latin typeface="Comic Sans MS" pitchFamily="66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1806</a:t>
            </a:r>
            <a:r>
              <a:rPr lang="ru-RU" sz="2000" b="1" dirty="0">
                <a:latin typeface="Comic Sans MS" pitchFamily="66" charset="0"/>
              </a:rPr>
              <a:t> г. он присоединился к работе по собиранию германских сказок, начатой его братом Якобом. </a:t>
            </a:r>
          </a:p>
          <a:p>
            <a:pPr indent="457200" algn="just"/>
            <a:r>
              <a:rPr lang="ru-RU" sz="2000" b="1" dirty="0">
                <a:latin typeface="Comic Sans MS" pitchFamily="66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1814 по 1829</a:t>
            </a:r>
            <a:r>
              <a:rPr lang="ru-RU" sz="2000" b="1" dirty="0">
                <a:latin typeface="Comic Sans MS" pitchFamily="66" charset="0"/>
              </a:rPr>
              <a:t> г. занимал должность Секретаря Гессенской </a:t>
            </a:r>
            <a:r>
              <a:rPr lang="ru-RU" sz="2000" b="1" dirty="0" err="1">
                <a:latin typeface="Comic Sans MS" pitchFamily="66" charset="0"/>
              </a:rPr>
              <a:t>ландграфской</a:t>
            </a:r>
            <a:r>
              <a:rPr lang="ru-RU" sz="2000" b="1" dirty="0">
                <a:latin typeface="Comic Sans MS" pitchFamily="66" charset="0"/>
              </a:rPr>
              <a:t> библиотеки в г. </a:t>
            </a:r>
            <a:r>
              <a:rPr lang="ru-RU" sz="2000" b="1" dirty="0" err="1">
                <a:latin typeface="Comic Sans MS" pitchFamily="66" charset="0"/>
              </a:rPr>
              <a:t>Касселе</a:t>
            </a:r>
            <a:r>
              <a:rPr lang="ru-RU" sz="2000" b="1" dirty="0">
                <a:latin typeface="Comic Sans MS" pitchFamily="66" charset="0"/>
              </a:rPr>
              <a:t>.</a:t>
            </a:r>
          </a:p>
          <a:p>
            <a:pPr indent="457200" algn="just"/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6026"/>
    </mc:Choice>
    <mc:Fallback xmlns="">
      <p:transition advClick="0" advTm="36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1класс\Рабочий стол\ГРИММ\i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06" y="1271245"/>
            <a:ext cx="3081959" cy="26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091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8095" y="4183963"/>
            <a:ext cx="3835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Доротея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Вильд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Жена В.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Гримма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503" y="1484784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Comic Sans MS" pitchFamily="66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1825</a:t>
            </a:r>
            <a:r>
              <a:rPr lang="ru-RU" sz="2000" b="1" dirty="0">
                <a:latin typeface="Comic Sans MS" pitchFamily="66" charset="0"/>
              </a:rPr>
              <a:t> г. женился на Генриетте </a:t>
            </a:r>
            <a:r>
              <a:rPr lang="ru-RU" sz="2000" b="1" dirty="0" err="1">
                <a:latin typeface="Comic Sans MS" pitchFamily="66" charset="0"/>
              </a:rPr>
              <a:t>Доротее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Вильд</a:t>
            </a:r>
            <a:r>
              <a:rPr lang="ru-RU" sz="2000" b="1" dirty="0">
                <a:latin typeface="Comic Sans MS" pitchFamily="66" charset="0"/>
              </a:rPr>
              <a:t>. В 1828 г. родился его сын Герман Гримм (1828—1901) — впоследствии известный историк литературы, профессор Берлинского университета и соучредитель «Общества Гёте».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7000"/>
    </mc:Choice>
    <mc:Fallback xmlns="">
      <p:transition advClick="0" advTm="1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1класс\Рабочий стол\ГРИММ\родители Грим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672408" cy="27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8339" y="3052985"/>
            <a:ext cx="3835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Родители братьев </a:t>
            </a:r>
          </a:p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Гримм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88640"/>
            <a:ext cx="51125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>
                <a:latin typeface="Comic Sans MS" pitchFamily="66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1831—1835</a:t>
            </a:r>
            <a:r>
              <a:rPr lang="ru-RU" sz="2000" b="1" dirty="0">
                <a:latin typeface="Comic Sans MS" pitchFamily="66" charset="0"/>
              </a:rPr>
              <a:t> гг. Вильгельм Гримм занимал должность Библиотекаря </a:t>
            </a:r>
            <a:r>
              <a:rPr lang="ru-RU" sz="2000" b="1" dirty="0" err="1">
                <a:latin typeface="Comic Sans MS" pitchFamily="66" charset="0"/>
              </a:rPr>
              <a:t>Гёттингенского</a:t>
            </a:r>
            <a:r>
              <a:rPr lang="ru-RU" sz="2000" b="1" dirty="0">
                <a:latin typeface="Comic Sans MS" pitchFamily="66" charset="0"/>
              </a:rPr>
              <a:t> университета, а в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1835</a:t>
            </a:r>
            <a:r>
              <a:rPr lang="ru-RU" sz="2000" b="1" dirty="0">
                <a:latin typeface="Comic Sans MS" pitchFamily="66" charset="0"/>
              </a:rPr>
              <a:t> г. стал его экстраординарным профессором. За участие в протесте «</a:t>
            </a:r>
            <a:r>
              <a:rPr lang="ru-RU" sz="2000" b="1" dirty="0" err="1">
                <a:latin typeface="Comic Sans MS" pitchFamily="66" charset="0"/>
              </a:rPr>
              <a:t>Гёттингенской</a:t>
            </a:r>
            <a:r>
              <a:rPr lang="ru-RU" sz="2000" b="1" dirty="0">
                <a:latin typeface="Comic Sans MS" pitchFamily="66" charset="0"/>
              </a:rPr>
              <a:t> семёрки» в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1837</a:t>
            </a:r>
            <a:r>
              <a:rPr lang="ru-RU" sz="2000" b="1" dirty="0">
                <a:latin typeface="Comic Sans MS" pitchFamily="66" charset="0"/>
              </a:rPr>
              <a:t> г. по распоряжению герцога Ганноверского был снят со всех должностей и выслан из страны. 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1841</a:t>
            </a:r>
            <a:r>
              <a:rPr lang="ru-RU" sz="2000" b="1" dirty="0">
                <a:latin typeface="Comic Sans MS" pitchFamily="66" charset="0"/>
              </a:rPr>
              <a:t> г. был приглашён в Берлин прусским королём Фридрихом Вильгельмом IV; в том же году избран действительным членом Прусской академии наук. В течение 18 лет, до своей смерти, занимал кафедру в Берлинском университете и работал над «Немецким словарём».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16 декабря 1859 </a:t>
            </a:r>
            <a:r>
              <a:rPr lang="ru-RU" sz="2000" b="1" dirty="0">
                <a:latin typeface="Comic Sans MS" pitchFamily="66" charset="0"/>
              </a:rPr>
              <a:t>года паралич лёгких прекратил его страдания.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8000"/>
    </mc:Choice>
    <mc:Fallback xmlns="">
      <p:transition advClick="0" advTm="3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1класс\Рабочий стол\ГРИММ\i (1)ддд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049" y="3768060"/>
            <a:ext cx="42926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3768060"/>
            <a:ext cx="383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«Детские и </a:t>
            </a:r>
          </a:p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семейные сказки»</a:t>
            </a:r>
          </a:p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1812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604" y="908720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Comic Sans MS" pitchFamily="66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1812</a:t>
            </a:r>
            <a:r>
              <a:rPr lang="ru-RU" sz="2000" b="1" dirty="0">
                <a:latin typeface="Comic Sans MS" pitchFamily="66" charset="0"/>
              </a:rPr>
              <a:t> году братья Гримм опубликовали первый том своих знаменитых "Детских и семейных сказок", три года спустя появился второй том; в эти два тома вошло 200 народных сказок и 10 так называемых "детских легенд". Через два года после публикации "Сказок" братья Гримм выпустили сборник "Немецкие предания" в двух томах.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616"/>
    </mc:Choice>
    <mc:Fallback xmlns="">
      <p:transition spd="slow" advClick="0" advTm="216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604" y="404664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Comic Sans MS" pitchFamily="66" charset="0"/>
              </a:rPr>
              <a:t>Во всех сказках имеется неповторимый и интересный сюжет, счастливый финал, победа добра над злом. Занимательные истории, вышедшие из-под их пера, весьма поучительны, и большинство из них посвящено доброте, отваге, находчивости, храбрости, чести. В сказках братьев Гримм главными героями являются люди. Но есть и истории, в которых действующими лицами становятся птицы, звери или насекомые. Обычно в таких историях высмеиваются отрицательные черты человека: жадность, лень, трусость, зависть и т.д.</a:t>
            </a:r>
          </a:p>
        </p:txBody>
      </p:sp>
      <p:pic>
        <p:nvPicPr>
          <p:cNvPr id="5122" name="Picture 2" descr="C:\Documents and Settings\1класс\Рабочий стол\i (3)дд копияяяяяяяяяяяяяяяя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826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424"/>
    </mc:Choice>
    <mc:Fallback xmlns="">
      <p:transition spd="slow" advClick="0" advTm="324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1класс\Рабочий стол\ГРИММ\lovkii_v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800976"/>
            <a:ext cx="1994563" cy="28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8871" y="3661947"/>
            <a:ext cx="282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«Братец и сестрица»</a:t>
            </a:r>
            <a:r>
              <a:rPr lang="ru-RU" sz="2000" b="1" i="1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Устав от голода и отношения злой мачехи, братец с сестрой решают уйти путешествовать по свету в поисках лучшей доли. Но мачеха, помимо злобного характера, оказалась еще и ведьмой, а потому заколдовала все родники и источники с водой на пути их бегства. Сумеют ли брат с сестрой вырваться из леса, избежать козней мачехи и найти приют и свое счастье в чужой стороне?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3948"/>
    </mc:Choice>
    <mc:Fallback xmlns="">
      <p:transition advClick="0" advTm="2394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класс\Рабочий стол\фоны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3"/>
          <a:stretch/>
        </p:blipFill>
        <p:spPr bwMode="auto">
          <a:xfrm>
            <a:off x="643745" y="836712"/>
            <a:ext cx="223988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902821"/>
            <a:ext cx="4824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Comic Sans MS" panose="030F0702030302020204" pitchFamily="66" charset="0"/>
                <a:cs typeface="Times New Roman" pitchFamily="18" charset="0"/>
              </a:rPr>
              <a:t>Герой сказки – храбрый портной. Насытившись спокойной и скучной жизнью, он отправляется совершать подвиги. На пути он сталкивается с великанами и подлым королем. </a:t>
            </a:r>
          </a:p>
        </p:txBody>
      </p:sp>
    </p:spTree>
    <p:extLst>
      <p:ext uri="{BB962C8B-B14F-4D97-AF65-F5344CB8AC3E}">
        <p14:creationId xmlns:p14="http://schemas.microsoft.com/office/powerpoint/2010/main" val="184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3766"/>
    </mc:Choice>
    <mc:Fallback xmlns="">
      <p:transition advClick="0" advTm="13766"/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1001</TotalTime>
  <Words>871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Comic Sans MS</vt:lpstr>
      <vt:lpstr>Mistral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1класс</dc:creator>
  <cp:lastModifiedBy>natalya</cp:lastModifiedBy>
  <cp:revision>89</cp:revision>
  <dcterms:created xsi:type="dcterms:W3CDTF">2016-01-13T06:04:14Z</dcterms:created>
  <dcterms:modified xsi:type="dcterms:W3CDTF">2021-02-24T12:11:01Z</dcterms:modified>
</cp:coreProperties>
</file>