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1" r:id="rId5"/>
    <p:sldId id="262" r:id="rId6"/>
    <p:sldId id="268" r:id="rId7"/>
    <p:sldId id="267" r:id="rId8"/>
    <p:sldId id="272" r:id="rId9"/>
    <p:sldId id="273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34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1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1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4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7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3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2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4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7%D0%B0%D0%B8%D0%BA" TargetMode="External"/><Relationship Id="rId3" Type="http://schemas.openxmlformats.org/officeDocument/2006/relationships/hyperlink" Target="https://ru.wikipedia.org/wiki/19_%D1%81%D0%B5%D0%BD%D1%82%D1%8F%D0%B1%D1%80%D1%8F" TargetMode="External"/><Relationship Id="rId7" Type="http://schemas.openxmlformats.org/officeDocument/2006/relationships/hyperlink" Target="https://ru.wikipedia.org/wiki/%D0%9F%D0%BE%D1%8D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2009_%D0%B3%D0%BE%D0%B4" TargetMode="External"/><Relationship Id="rId5" Type="http://schemas.openxmlformats.org/officeDocument/2006/relationships/hyperlink" Target="https://ru.wikipedia.org/wiki/15_%D0%BE%D0%BA%D1%82%D1%8F%D0%B1%D1%80%D1%8F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s://ru.wikipedia.org/wiki/1914_%D0%B3%D0%BE%D0%B4" TargetMode="External"/><Relationship Id="rId9" Type="http://schemas.openxmlformats.org/officeDocument/2006/relationships/hyperlink" Target="https://ru.wikipedia.org/wiki/%D0%A4%D0%BE%D0%BB%D1%8C%D0%BA%D0%BB%D0%BE%D1%8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D%D1%82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ru.wikipedia.org/wiki/2009_%D0%B3%D0%BE%D0%B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15_%D0%BE%D0%BA%D1%82%D1%8F%D0%B1%D1%80%D1%8F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ru.wikipedia.org/wiki/1914_%D0%B3%D0%BE%D0%B4" TargetMode="External"/><Relationship Id="rId10" Type="http://schemas.openxmlformats.org/officeDocument/2006/relationships/hyperlink" Target="https://ru.wikipedia.org/wiki/%D0%A4%D0%BE%D0%BB%D1%8C%D0%BA%D0%BB%D0%BE%D1%80" TargetMode="External"/><Relationship Id="rId4" Type="http://schemas.openxmlformats.org/officeDocument/2006/relationships/hyperlink" Target="https://ru.wikipedia.org/wiki/19_%D1%81%D0%B5%D0%BD%D1%82%D1%8F%D0%B1%D1%80%D1%8F" TargetMode="External"/><Relationship Id="rId9" Type="http://schemas.openxmlformats.org/officeDocument/2006/relationships/hyperlink" Target="https://ru.wikipedia.org/wiki/%D0%9F%D1%80%D0%BE%D0%B7%D0%B0%D0%B8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2%D0%B5%D1%87%D0%BD%D1%8B%D0%B9_%D0%B7%D0%BE%D0%B2" TargetMode="External"/><Relationship Id="rId4" Type="http://schemas.openxmlformats.org/officeDocument/2006/relationships/hyperlink" Target="https://ru.wikipedia.org/wiki/%D0%A2%D0%B5%D0%BD%D0%B8_%D0%B8%D1%81%D1%87%D0%B5%D0%B7%D0%B0%D1%8E%D1%82_%D0%B2_%D0%BF%D0%BE%D0%BB%D0%B4%D0%B5%D0%BD%D1%8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1%80%D0%B5%D0%B2%D0%BD%D1%8F" TargetMode="External"/><Relationship Id="rId13" Type="http://schemas.openxmlformats.org/officeDocument/2006/relationships/hyperlink" Target="https://ru.wikipedia.org/wiki/%D0%9A%D0%BE%D0%BB%D0%BB%D0%B5%D0%BA%D1%82%D0%B8%D0%B2%D0%B8%D0%B7%D0%B0%D1%86%D0%B8%D1%8F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ru.wikipedia.org/wiki/%D0%A1%D0%B8%D0%B1%D0%B8%D1%80%D1%8C" TargetMode="External"/><Relationship Id="rId12" Type="http://schemas.openxmlformats.org/officeDocument/2006/relationships/hyperlink" Target="https://ru.wikipedia.org/wiki/%D0%93%D1%80%D0%B0%D0%B6%D0%B4%D0%B0%D0%BD%D1%81%D0%BA%D0%B0%D1%8F_%D0%B2%D0%BE%D0%B9%D0%BD%D0%B0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ru.wikipedia.org/wiki/%D0%91%D0%B5%D0%BB%D0%BE%D0%B5_%D0%B4%D0%B2%D0%B8%D0%B6%D0%B5%D0%BD%D0%B8%D0%B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hyperlink" Target="https://ru.wikipedia.org/wiki/%D0%91%D0%BE%D1%80%D1%8C%D0%B1%D0%B0_%D0%B7%D0%B0_%D0%B2%D0%BB%D0%B0%D1%81%D1%82%D1%8C_%D0%B2_%D0%A0%D0%BE%D1%81%D1%81%D0%B8%D0%B8_%D0%B2_1917_%D0%B3%D0%BE%D0%B4%D1%83" TargetMode="External"/><Relationship Id="rId5" Type="http://schemas.openxmlformats.org/officeDocument/2006/relationships/image" Target="../media/image19.jpeg"/><Relationship Id="rId15" Type="http://schemas.openxmlformats.org/officeDocument/2006/relationships/hyperlink" Target="https://ru.wikipedia.org/w/index.php?title=%D0%9F%D0%BE%D1%81%D0%BB%D0%B5%D0%B2%D0%BE%D0%B5%D0%BD%D0%BD%D0%BE%D0%B5_%D0%B2%D0%BE%D1%81%D1%81%D1%82%D0%B0%D0%BD%D0%BE%D0%B2%D0%BB%D0%B5%D0%BD%D0%B8%D0%B5_%D0%BD%D0%B0%D1%80%D0%BE%D0%B4%D0%BD%D0%BE%D0%B3%D0%BE_%D1%85%D0%BE%D0%B7%D1%8F%D0%B9%D1%81%D1%82%D0%B2%D0%B0&amp;action=edit&amp;redlink=1" TargetMode="External"/><Relationship Id="rId10" Type="http://schemas.openxmlformats.org/officeDocument/2006/relationships/hyperlink" Target="https://ru.wikipedia.org/wiki/%D0%A1%D0%BE%D0%B2%D0%B5%D1%82%D1%81%D0%BA%D0%BE%D0%B3%D0%BE_%D0%A1%D0%BE%D1%8E%D0%B7%D0%B0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ru.wikipedia.org/wiki/%D0%A6%D0%B0%D1%80%D1%81%D0%BA%D0%B0%D1%8F_%D0%A0%D0%BE%D1%81%D1%81%D0%B8%D1%8F" TargetMode="External"/><Relationship Id="rId1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7%D0%B0%D0%B8%D0%BA" TargetMode="External"/><Relationship Id="rId3" Type="http://schemas.openxmlformats.org/officeDocument/2006/relationships/hyperlink" Target="https://ru.wikipedia.org/wiki/19_%D1%81%D0%B5%D0%BD%D1%82%D1%8F%D0%B1%D1%80%D1%8F" TargetMode="External"/><Relationship Id="rId7" Type="http://schemas.openxmlformats.org/officeDocument/2006/relationships/hyperlink" Target="https://ru.wikipedia.org/wiki/%D0%9F%D0%BE%D1%8D%D1%82" TargetMode="External"/><Relationship Id="rId12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2009_%D0%B3%D0%BE%D0%B4" TargetMode="External"/><Relationship Id="rId11" Type="http://schemas.openxmlformats.org/officeDocument/2006/relationships/hyperlink" Target="https://ru.wikipedia.org/wiki/%D0%A1%D1%82%D0%B0%D0%BB%D0%B8%D0%BD%D1%81%D0%BA%D0%B0%D1%8F_%D0%BF%D1%80%D0%B5%D0%BC%D0%B8%D1%8F" TargetMode="External"/><Relationship Id="rId5" Type="http://schemas.openxmlformats.org/officeDocument/2006/relationships/hyperlink" Target="https://ru.wikipedia.org/wiki/15_%D0%BE%D0%BA%D1%82%D1%8F%D0%B1%D1%80%D1%8F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s://ru.wikipedia.org/wiki/1914_%D0%B3%D0%BE%D0%B4" TargetMode="External"/><Relationship Id="rId9" Type="http://schemas.openxmlformats.org/officeDocument/2006/relationships/hyperlink" Target="https://ru.wikipedia.org/wiki/%D0%A4%D0%BE%D0%BB%D1%8C%D0%BA%D0%BB%D0%BE%D1%8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7%D0%B0%D0%B8%D0%BA" TargetMode="External"/><Relationship Id="rId3" Type="http://schemas.openxmlformats.org/officeDocument/2006/relationships/hyperlink" Target="https://ru.wikipedia.org/wiki/19_%D1%81%D0%B5%D0%BD%D1%82%D1%8F%D0%B1%D1%80%D1%8F" TargetMode="External"/><Relationship Id="rId7" Type="http://schemas.openxmlformats.org/officeDocument/2006/relationships/hyperlink" Target="https://ru.wikipedia.org/wiki/%D0%9F%D0%BE%D1%8D%D1%82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2009_%D0%B3%D0%BE%D0%B4" TargetMode="External"/><Relationship Id="rId11" Type="http://schemas.openxmlformats.org/officeDocument/2006/relationships/image" Target="../media/image36.jpeg"/><Relationship Id="rId5" Type="http://schemas.openxmlformats.org/officeDocument/2006/relationships/hyperlink" Target="https://ru.wikipedia.org/wiki/15_%D0%BE%D0%BA%D1%82%D1%8F%D0%B1%D1%80%D1%8F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s://ru.wikipedia.org/wiki/1914_%D0%B3%D0%BE%D0%B4" TargetMode="External"/><Relationship Id="rId9" Type="http://schemas.openxmlformats.org/officeDocument/2006/relationships/hyperlink" Target="https://ru.wikipedia.org/wiki/%D0%A4%D0%BE%D0%BB%D1%8C%D0%BA%D0%BB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2491" y="655655"/>
            <a:ext cx="5590903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Всемирный </a:t>
            </a:r>
          </a:p>
          <a:p>
            <a:pPr algn="ctr"/>
            <a:r>
              <a:rPr lang="ru-RU" sz="4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День писателя</a:t>
            </a:r>
          </a:p>
        </p:txBody>
      </p:sp>
      <p:pic>
        <p:nvPicPr>
          <p:cNvPr id="1026" name="Picture 2" descr="C:\Users\Пользователь\Desktop\Фото писателей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37" y="2041070"/>
            <a:ext cx="1541417" cy="1498964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Фото писателей\скачанные файлы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136" y="427672"/>
            <a:ext cx="1289685" cy="1427253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Фото писателей\скачанные файлы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372" y="3389538"/>
            <a:ext cx="1280159" cy="1339216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Фото писателей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068" y="4561113"/>
            <a:ext cx="1650274" cy="1656805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Фото писателей\скачанные файлы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184" y="4678679"/>
            <a:ext cx="1396616" cy="1317171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Фото писателей\images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6707" y="2387509"/>
            <a:ext cx="2466975" cy="1847850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Desktop\Фото писателей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0697" y="2330498"/>
            <a:ext cx="1489166" cy="1379354"/>
          </a:xfrm>
          <a:prstGeom prst="rect">
            <a:avLst/>
          </a:prstGeom>
          <a:noFill/>
        </p:spPr>
      </p:pic>
      <p:pic>
        <p:nvPicPr>
          <p:cNvPr id="1036" name="Picture 12" descr="C:\Users\Пользователь\Desktop\Фото писателей\скачанные файлы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2606" y="3553097"/>
            <a:ext cx="1254033" cy="1371600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Фото писателей\images (4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6270" y="470262"/>
            <a:ext cx="1372335" cy="1449977"/>
          </a:xfrm>
          <a:prstGeom prst="ellipse">
            <a:avLst/>
          </a:prstGeom>
          <a:noFill/>
        </p:spPr>
      </p:pic>
      <p:pic>
        <p:nvPicPr>
          <p:cNvPr id="1038" name="Picture 14" descr="C:\Users\Пользователь\Desktop\Фото писателей\images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0920" y="4652010"/>
            <a:ext cx="1371600" cy="19431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7709"/>
            <a:ext cx="9139938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H="1" flipV="1">
            <a:off x="672662" y="2137627"/>
            <a:ext cx="51185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чём главный критерий таланта писателей?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знаний, наград, должностей?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книг иль хвалебных статей?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Нет! Просто, наверно, число читателей.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Эдуард Асадов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6103147"/>
            <a:ext cx="451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библиотекарь ГБОУ ДО СО СДДЮТ Полетаева Е.Л.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007" y="851339"/>
            <a:ext cx="7840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Не тот писатель оригинален, который никому не подражает, а тот, кому никто не в силах подражать.</a:t>
            </a:r>
          </a:p>
        </p:txBody>
      </p:sp>
      <p:pic>
        <p:nvPicPr>
          <p:cNvPr id="3074" name="Picture 2" descr="E:\День писателя\Фото\images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4057" y="1807779"/>
            <a:ext cx="2820550" cy="2659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9690" y="404949"/>
            <a:ext cx="4454436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indent="-457200" algn="ctr">
              <a:buAutoNum type="arabicPlain" startAt="3"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марта – </a:t>
            </a:r>
          </a:p>
          <a:p>
            <a:pPr marL="457200" indent="-457200"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 Всемирный   День писателя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H="1" flipV="1">
            <a:off x="914400" y="1545642"/>
            <a:ext cx="4807131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Книга – учитель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Книга – наставница,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Книга – близкий товарищ и друг.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Ум, как ручей, высыхает и старится,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ты выпустишь книгу из рук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В.Боков.</a:t>
            </a:r>
          </a:p>
        </p:txBody>
      </p:sp>
      <p:pic>
        <p:nvPicPr>
          <p:cNvPr id="6146" name="Picture 2" descr="C:\Users\Пользователь\Desktop\Фото писателей\скачанные файлы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298" y="1449978"/>
            <a:ext cx="2272937" cy="291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499463" y="4624251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Виктор Фёдорович Боков -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русский и советский поэт,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прозаик и собиратель фольклора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53" name="Picture 9" descr="C:\Users\Пользователь\Desktop\Фото писателей\скачанные файлы (9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3819" y="4323806"/>
            <a:ext cx="3604124" cy="2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9529" y="5896918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1201783"/>
            <a:ext cx="7367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Афоризмы о писателях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Писатель должен писать.   (И. Ильф и Е. Петров)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читатель не знает писателя, то виноват в этом писатель, а не читатель.  (И. Ильф)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Оригинальнейшие писатели новейшего времени оригинальны не потому, что они преподносят нам что-то новое, а потому, что они умеют говорить о вещах так, как будто это никогда не было сказано раньше.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(В. Гёте)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Кто-нибудь всегда смотрит из-за твоего плеча, как ты пишешь. Мать. Учитель. Шекспир. Бог.  (М. Эмис)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Настоящий писатель - это то же, что древний пророк: он видит яснее, чем обычные люди.  (А. П. Чехов)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Прежде чем начать писать, я всегда задаю себе три вопроса: что я хочу написать, как написать и для чего написать.  (М. Горький)</a:t>
            </a: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2915" y="783772"/>
            <a:ext cx="4114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 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Анатолий Степанович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(1928 - 1999)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C:\Users\Пользователь\Desktop\Фото писателей\скачанные файл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51" y="877387"/>
            <a:ext cx="2698703" cy="308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709851" y="2364377"/>
            <a:ext cx="4963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Основными темами произведений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 С. Иванова является тема революции в сибирских сёлах, коллективизации и Великой Отечественной войны. Среди наиболее известных его произведений следует отметить такие произведения, как «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4" tooltip="Тени исчезают в полдень"/>
              </a:rPr>
              <a:t>Тени исчезают в полдень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5" tooltip="Вечный зов"/>
              </a:rPr>
              <a:t>Вечный зов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 По этим книгам в 1970—1980-е годы были поставлены многосерийные телефильмы, пользующиеся большой популярностью. Иванов писал, что «поставил себе целью показать, как советская действительность очищает людей от скверны капиталистических пережитков»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74" y="849086"/>
            <a:ext cx="458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Роман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«Тени исчезают в полдень»</a:t>
            </a:r>
          </a:p>
        </p:txBody>
      </p:sp>
      <p:pic>
        <p:nvPicPr>
          <p:cNvPr id="2049" name="Picture 1" descr="C:\Users\Пользователь\Desktop\Фото писателей\скачанные файл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75" y="2155373"/>
            <a:ext cx="1523186" cy="211618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Фото писателей\скачанные файлы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990" y="352696"/>
            <a:ext cx="2455817" cy="154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Фото писателей\скачанные файлы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169" y="4179299"/>
            <a:ext cx="2526574" cy="179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Фото писателей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5748" y="2155373"/>
            <a:ext cx="1972492" cy="195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59874" y="1789611"/>
            <a:ext cx="39711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История небольшой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 tooltip="Сибирь"/>
              </a:rPr>
              <a:t>сибирской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8" tooltip="Деревня"/>
              </a:rPr>
              <a:t>деревни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Зелёный Дол стала отражением судьбы всей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9" tooltip="Царская Россия"/>
              </a:rPr>
              <a:t>России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0" tooltip="Советского Союза"/>
              </a:rPr>
              <a:t>Советского Союза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за 70 первых лет XX века: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 tooltip="Борьба за власть в России в 1917 году"/>
              </a:rPr>
              <a:t>последние годы царской России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2" tooltip="Гражданская война"/>
              </a:rPr>
              <a:t>гражданская война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3" tooltip="Коллективизация"/>
              </a:rPr>
              <a:t>коллективизация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4" tooltip="Великая Отечественная война"/>
              </a:rPr>
              <a:t>Великая Отечественная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4" tooltip="Великая Отечественная война"/>
              </a:rPr>
              <a:t>война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5" tooltip="Послевоенное восстановление народного хозяйства (страница отсутствует)"/>
              </a:rPr>
              <a:t>послевоенное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5" tooltip="Послевоенное восстановление народного хозяйства (страница отсутствует)"/>
              </a:rPr>
              <a:t> строительство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Наследники богатых сибирских семей Константин Жуков и Серафима Клычкова после поражения в Гражданской войне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6" tooltip="Белое движение"/>
              </a:rPr>
              <a:t>белых армий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 лесных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полуповстанческих-полубандитских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отрядов оседают с чужими паспортами в таёжной деревне. Они хотят лишь переждать трудные времена, дождаться падения Советской власти, бороться с ней изнутри, ускоряя возврат прежних порядков. Но десятилетие за десятилетием новая власть становится крепче, новые поколения рождаются и строят свою жизнь. Даже их собственные дети: Фёдор и Варя, — для которых они крестьяне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Устин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Пистимея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Морозовы, вырастают чужими их образу жизни и ценностям.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1611" y="483476"/>
            <a:ext cx="7080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Роман «Вечный зов»</a:t>
            </a:r>
            <a:r>
              <a:rPr lang="ru-RU" sz="1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(кадры из к/</a:t>
            </a:r>
            <a:r>
              <a:rPr lang="ru-RU" sz="2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День писателя\Фото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85" y="1680506"/>
            <a:ext cx="1151047" cy="1773967"/>
          </a:xfrm>
          <a:prstGeom prst="rect">
            <a:avLst/>
          </a:prstGeom>
          <a:noFill/>
        </p:spPr>
      </p:pic>
      <p:pic>
        <p:nvPicPr>
          <p:cNvPr id="1027" name="Picture 3" descr="E:\День писателя\Фото\pv_17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015" y="1225770"/>
            <a:ext cx="2058276" cy="154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День писателя\Фото\скачанные файлы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5994" y="3083145"/>
            <a:ext cx="1065978" cy="1592841"/>
          </a:xfrm>
          <a:prstGeom prst="rect">
            <a:avLst/>
          </a:prstGeom>
          <a:noFill/>
        </p:spPr>
      </p:pic>
      <p:pic>
        <p:nvPicPr>
          <p:cNvPr id="1029" name="Picture 5" descr="E:\День писателя\Фото\скачанные файлы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320" y="4202989"/>
            <a:ext cx="1175846" cy="1750407"/>
          </a:xfrm>
          <a:prstGeom prst="rect">
            <a:avLst/>
          </a:prstGeom>
          <a:noFill/>
        </p:spPr>
      </p:pic>
      <p:pic>
        <p:nvPicPr>
          <p:cNvPr id="1030" name="Picture 6" descr="E:\День писателя\Фото\pv_17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083" y="1234966"/>
            <a:ext cx="2259723" cy="157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День писателя\Фото\pv_177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876" y="3002018"/>
            <a:ext cx="2310524" cy="173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ень писателя\Фото\pv_6509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4262" y="3082487"/>
            <a:ext cx="2207171" cy="171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ень писателя\Фото\pv_6509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907" y="487975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E:\День писателя\Фото\pv_6517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8589" y="4848225"/>
            <a:ext cx="1972003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E:\День писателя\Фото\pv_2688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10147" y="4890266"/>
            <a:ext cx="200353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82253"/>
      </p:ext>
    </p:extLst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194" y="693683"/>
            <a:ext cx="7714592" cy="2197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В романе «Вечный зов», который автор посвятил своим детям, Ирине и Сергею, создан ряд неординарных, самобытных образов: Поликарпа Кружилина, Панкрата Назарова, Якова Олейникова,  Анны Кафтановой, Анфисы Инютиной и др.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В центре повествования – род  Савельевых –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три поколения одной сибирской семьи.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Сквозь события, происходящие в Шантаре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Михайловке, легко просматривается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страны  первой половины 20 века. 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В трудных судьбах героев произведения,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их характерах и поступках  проявляется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трагическое и героическое дыхание истории. Для автора  важна мысль, что живая связь времён не прерывается ни на миг, что благополучие нации и государства обеспечивается преемственностью поколений.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история страны первой половины 20 века. В трудных судьбах героев произведения, их характерах и поступках проявляется трагическое и героическое  дыхание истории.  Для автора важна мысль, что живая связь времён не прерывается ни на миг, что благополучие нации и государства обеспечивается преемственностью поколений.</a:t>
            </a:r>
          </a:p>
        </p:txBody>
      </p:sp>
      <p:pic>
        <p:nvPicPr>
          <p:cNvPr id="2050" name="Picture 2" descr="E:\День писателя\Фото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240" y="186296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8225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H="1" flipV="1">
            <a:off x="914400" y="2622860"/>
            <a:ext cx="48071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152" y="536028"/>
            <a:ext cx="68107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Вячеслав Яковлевич Шишков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(1873-1945)</a:t>
            </a:r>
          </a:p>
        </p:txBody>
      </p:sp>
      <p:pic>
        <p:nvPicPr>
          <p:cNvPr id="1026" name="Picture 2" descr="E:\День писателя\Фото\скачанные файлы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3448" y="1471120"/>
            <a:ext cx="2301766" cy="274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67559" y="1923393"/>
            <a:ext cx="5381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Российский и советский писатель, инженер. Лауреат </a:t>
            </a:r>
            <a:r>
              <a:rPr lang="ru-RU" dirty="0">
                <a:hlinkClick r:id="rId11" tooltip="Сталинская премия"/>
              </a:rPr>
              <a:t>Сталинской премии</a:t>
            </a:r>
            <a:r>
              <a:rPr lang="ru-RU" dirty="0"/>
              <a:t> первой степени (1946 — </a:t>
            </a:r>
            <a:r>
              <a:rPr lang="ru-RU" i="1" dirty="0"/>
              <a:t>посмертно</a:t>
            </a:r>
            <a:r>
              <a:rPr lang="ru-RU" dirty="0"/>
              <a:t>).  Известны романы: </a:t>
            </a:r>
          </a:p>
          <a:p>
            <a:r>
              <a:rPr lang="ru-RU" dirty="0"/>
              <a:t>«Ватага», «Угрюм-река»; очерки «По Чуйскому тракту», эпопея «Емельян Пугачёв», так и                   </a:t>
            </a:r>
          </a:p>
          <a:p>
            <a:r>
              <a:rPr lang="ru-RU" dirty="0"/>
              <a:t>                                     оставшаяся незавершённой</a:t>
            </a:r>
          </a:p>
        </p:txBody>
      </p:sp>
      <p:pic>
        <p:nvPicPr>
          <p:cNvPr id="1027" name="Picture 3" descr="E:\День писателя\Фото\Могила_писателя_Вячеслава_Шишков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887" y="3502737"/>
            <a:ext cx="1905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59422" y="4246179"/>
            <a:ext cx="536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Шишков хороший рассказчик-реалист, многообразно отразивший в своей прозе глубокое знание различных областей Сибири и интерес к народному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H="1" flipV="1">
            <a:off x="914400" y="2622860"/>
            <a:ext cx="48071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19 сентября"/>
              </a:rPr>
              <a:t>(19) сентября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1914 год"/>
              </a:rPr>
              <a:t>1914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sz="10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5 октября"/>
              </a:rPr>
              <a:t>15 октября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2009 год"/>
              </a:rPr>
              <a:t>2009 года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 — русский и советский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оэт"/>
              </a:rPr>
              <a:t>поэт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Прозаик"/>
              </a:rPr>
              <a:t>прозаик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собиратель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9" tooltip="Фольклор"/>
              </a:rPr>
              <a:t>фольклора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779" y="262759"/>
            <a:ext cx="8586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  «Угрюм-река»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999" y="1177158"/>
            <a:ext cx="59856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Действие романа разворачивается в конце XIX — начале XX века вокруг семьи Громовых. Дед главного героя Данила Громов занимался разбоем и на этом разбогател. Умирая, он передал деньги своему сыну, открыв их происхождение. </a:t>
            </a:r>
          </a:p>
          <a:p>
            <a:r>
              <a:rPr lang="ru-RU" dirty="0"/>
              <a:t>         Его сын, Пётр Громов, вложил средства в предпринимательство и воспитал в своём сыне Прохоре, главном герое романа, достойного наследника. Прохор Громов оказался человеком целеустремлённым, с сильным характером, что привело его к вершине богатства и власти в сибирском крае. Однако зло, содеянное дедом Данилой, казалось, преследует всю семью во всех поколениях. Несчастья в семье Громовых случаются одно за другим. Прохор, первоначально человек честный и нравственный, вязнет в болоте зла.</a:t>
            </a:r>
          </a:p>
        </p:txBody>
      </p:sp>
      <p:pic>
        <p:nvPicPr>
          <p:cNvPr id="2051" name="Picture 3" descr="E:\День писателя\Фото\скачанные файлы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27" y="438314"/>
            <a:ext cx="1317242" cy="1937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День писателя\Фото\скачанные файлы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368" y="2819237"/>
            <a:ext cx="2025376" cy="136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День писателя\Фото\images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758" y="4298730"/>
            <a:ext cx="1647825" cy="235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345</TotalTime>
  <Words>619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Cassandra</vt:lpstr>
      <vt:lpstr>Century Gothic</vt:lpstr>
      <vt:lpstr>Monotype Corsiva</vt:lpstr>
      <vt:lpstr>Times New Roman</vt:lpstr>
      <vt:lpstr>Trebuchet MS</vt:lpstr>
      <vt:lpstr>Wingdings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Женя</cp:lastModifiedBy>
  <cp:revision>73</cp:revision>
  <dcterms:created xsi:type="dcterms:W3CDTF">2013-11-19T05:52:05Z</dcterms:created>
  <dcterms:modified xsi:type="dcterms:W3CDTF">2021-03-03T18:07:54Z</dcterms:modified>
</cp:coreProperties>
</file>