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60" r:id="rId4"/>
    <p:sldId id="259" r:id="rId5"/>
    <p:sldId id="261" r:id="rId6"/>
    <p:sldId id="273" r:id="rId7"/>
    <p:sldId id="267" r:id="rId8"/>
    <p:sldId id="264" r:id="rId9"/>
    <p:sldId id="272" r:id="rId10"/>
    <p:sldId id="265" r:id="rId11"/>
    <p:sldId id="263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99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pPr>
              <a:defRPr/>
            </a:pPr>
            <a:fld id="{B0DB6AF1-58B3-4B6B-AE27-05BC2204075F}" type="datetimeFigureOut">
              <a:rPr lang="ru-RU" smtClean="0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pPr>
              <a:defRPr/>
            </a:pPr>
            <a:fld id="{248506B4-A63B-463F-8070-A3B896674A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923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56069-7BC5-4CBB-A592-FA99DFCD1A5F}" type="datetimeFigureOut">
              <a:rPr lang="ru-RU" smtClean="0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179D9-90EE-460E-8204-93C4A9FD3C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609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6656069-7BC5-4CBB-A592-FA99DFCD1A5F}" type="datetimeFigureOut">
              <a:rPr lang="ru-RU" smtClean="0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3FC179D9-90EE-460E-8204-93C4A9FD3C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5643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6656069-7BC5-4CBB-A592-FA99DFCD1A5F}" type="datetimeFigureOut">
              <a:rPr lang="ru-RU" smtClean="0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3FC179D9-90EE-460E-8204-93C4A9FD3C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73360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6656069-7BC5-4CBB-A592-FA99DFCD1A5F}" type="datetimeFigureOut">
              <a:rPr lang="ru-RU" smtClean="0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3FC179D9-90EE-460E-8204-93C4A9FD3C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4348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56069-7BC5-4CBB-A592-FA99DFCD1A5F}" type="datetimeFigureOut">
              <a:rPr lang="ru-RU" smtClean="0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179D9-90EE-460E-8204-93C4A9FD3C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3990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56069-7BC5-4CBB-A592-FA99DFCD1A5F}" type="datetimeFigureOut">
              <a:rPr lang="ru-RU" smtClean="0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179D9-90EE-460E-8204-93C4A9FD3C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6512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612723-A5EC-4F7D-AFDB-D48550FDEC58}" type="datetimeFigureOut">
              <a:rPr lang="ru-RU" smtClean="0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16AC-FEDB-4CDD-A007-2BB033B0BE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429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719E267-A9A7-4D11-815B-0A82272A98DA}" type="datetimeFigureOut">
              <a:rPr lang="ru-RU" smtClean="0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3432CCF5-62AC-4B82-ADE9-2E2B7D59F5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60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BDF88-0C6C-448A-9A6A-0457A2489101}" type="datetimeFigureOut">
              <a:rPr lang="ru-RU" smtClean="0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3F1A6-6282-43D2-B4C6-1B656A0BE1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68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0B51850-BB12-4EF4-8217-CD43A6724320}" type="datetimeFigureOut">
              <a:rPr lang="ru-RU" smtClean="0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pPr>
              <a:defRPr/>
            </a:pPr>
            <a:fld id="{51A72E98-0ED5-481A-AC76-A26977B0D0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408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1EDED-4AB6-4430-BD15-6E9EDBC84615}" type="datetimeFigureOut">
              <a:rPr lang="ru-RU" smtClean="0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3540D-4CA7-4841-88DE-0C89C462A5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111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5D6C4-7C68-4C21-823E-1CC869F0AED8}" type="datetimeFigureOut">
              <a:rPr lang="ru-RU" smtClean="0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CA071-B773-4EB1-9507-16471DFF9E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670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37F875-4A03-4A60-8F3A-F459F3F2949E}" type="datetimeFigureOut">
              <a:rPr lang="ru-RU" smtClean="0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B1DBE-3676-4833-9F72-92C65CF787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27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A9DD55-B272-4E89-B3F6-74E04050D9E1}" type="datetimeFigureOut">
              <a:rPr lang="ru-RU" smtClean="0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495C6-5A2F-4E9C-A265-D5B091FDF8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227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A41ED-CE00-44F9-826D-6CD2CEEA1B27}" type="datetimeFigureOut">
              <a:rPr lang="ru-RU" smtClean="0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4E6CD-E182-4851-8D35-DAEA0E3629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857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23A4CD-8E3C-4645-B0EA-75526B0C6997}" type="datetimeFigureOut">
              <a:rPr lang="ru-RU" smtClean="0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89D8-BBA3-4E93-9C77-251C0F8423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45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656069-7BC5-4CBB-A592-FA99DFCD1A5F}" type="datetimeFigureOut">
              <a:rPr lang="ru-RU" smtClean="0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C179D9-90EE-460E-8204-93C4A9FD3C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85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>
    <p:strips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okvoed.ru/view_images.php?code=252888&amp;tip=1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biblus.ru/pics/b/7/7/100011895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-shop.ru/_files/product/2/32/319088.jpg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hyperlink" Target="http://www.biblus.ru/pics/7/a/2/1000207582.jpg" TargetMode="External"/><Relationship Id="rId4" Type="http://schemas.openxmlformats.org/officeDocument/2006/relationships/hyperlink" Target="http://www.rustoys.ru/voda.php?im=helene_b_4657938294c0d52136b87f.jpg" TargetMode="Externa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 txBox="1">
            <a:spLocks/>
          </p:cNvSpPr>
          <p:nvPr/>
        </p:nvSpPr>
        <p:spPr bwMode="auto">
          <a:xfrm>
            <a:off x="1547813" y="1052513"/>
            <a:ext cx="61198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6000">
              <a:solidFill>
                <a:srgbClr val="953735"/>
              </a:solidFill>
              <a:latin typeface="Georgia" pitchFamily="18" charset="0"/>
            </a:endParaRPr>
          </a:p>
        </p:txBody>
      </p:sp>
      <p:pic>
        <p:nvPicPr>
          <p:cNvPr id="1331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476250"/>
            <a:ext cx="279717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WordArt 7"/>
          <p:cNvSpPr>
            <a:spLocks noChangeArrowheads="1" noChangeShapeType="1" noTextEdit="1"/>
          </p:cNvSpPr>
          <p:nvPr/>
        </p:nvSpPr>
        <p:spPr bwMode="auto">
          <a:xfrm>
            <a:off x="4572000" y="1412875"/>
            <a:ext cx="3571875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ahnschrift Light SemiCondensed" panose="020B0502040204020203" pitchFamily="34" charset="0"/>
                <a:cs typeface="Arial"/>
              </a:rPr>
              <a:t>К 180-летию со дня рождения </a:t>
            </a:r>
          </a:p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ahnschrift Light SemiCondensed" panose="020B0502040204020203" pitchFamily="34" charset="0"/>
                <a:cs typeface="Arial"/>
              </a:rPr>
              <a:t>Ивана Захаровича </a:t>
            </a:r>
          </a:p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ahnschrift Light SemiCondensed" panose="020B0502040204020203" pitchFamily="34" charset="0"/>
                <a:cs typeface="Arial"/>
              </a:rPr>
              <a:t>Сурикова</a:t>
            </a: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3924300" y="4221163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993300"/>
                </a:solidFill>
              </a:rPr>
              <a:t>Автор: Полетаева Е.Л. Библиотекарь ГБОУ ДО СО СДДЮТ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4067175" y="765175"/>
            <a:ext cx="4572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Monotype Corsiva" pitchFamily="66" charset="0"/>
              </a:rPr>
              <a:t>Несмотря на житейские трудности, Суриков продолжал много писать, его стихи стали печататься в известных крупных журналах</a:t>
            </a:r>
          </a:p>
          <a:p>
            <a:pPr>
              <a:buFontTx/>
              <a:buChar char="•"/>
            </a:pPr>
            <a:r>
              <a:rPr lang="ru-RU" sz="2000" dirty="0">
                <a:latin typeface="Monotype Corsiva" pitchFamily="66" charset="0"/>
              </a:rPr>
              <a:t>Хотя успех и окрылил Сурикова, тем не менее, он стал строже относиться к своим произведениям и все более совершенствовался в форме, много времени посвящая сочинительству. В середине 1860-х годов он даже ушел из отцовской лавки, чтобы жить самостоятельно. Ему пришлось работать переписчиком бумаг, типографским наборщиком, торговать углем и железом. Однако вскоре он был вынужден вернуться к отцу, чтобы снова заняться торговлей.</a:t>
            </a:r>
          </a:p>
        </p:txBody>
      </p:sp>
      <p:pic>
        <p:nvPicPr>
          <p:cNvPr id="24578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08050"/>
            <a:ext cx="32004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4643438" y="981075"/>
            <a:ext cx="357028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latin typeface="Monotype Corsiva" pitchFamily="66" charset="0"/>
              </a:rPr>
              <a:t>После выхода сборников стихов к Сурикову пришла известность, расширился круг его литературных знакомств, и вскоре вокруг него сложился кружок писателей-самоучек — литературных сил из народа. По инициативе Ивана Захаровича был подготовлен коллективный сборник их произведений – «Рассвет» (1872). Впоследствии группа этих писателей объединилась в «</a:t>
            </a:r>
            <a:r>
              <a:rPr lang="ru-RU" sz="2000" dirty="0" err="1">
                <a:latin typeface="Monotype Corsiva" pitchFamily="66" charset="0"/>
              </a:rPr>
              <a:t>Суриковский</a:t>
            </a:r>
            <a:r>
              <a:rPr lang="ru-RU" sz="2000" dirty="0">
                <a:latin typeface="Monotype Corsiva" pitchFamily="66" charset="0"/>
              </a:rPr>
              <a:t> литературно-музыкальный кружок» (существовавший до 1917 года).</a:t>
            </a:r>
          </a:p>
        </p:txBody>
      </p:sp>
      <p:pic>
        <p:nvPicPr>
          <p:cNvPr id="25602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08050"/>
            <a:ext cx="4017963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700213"/>
            <a:ext cx="34305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1547813" y="692150"/>
            <a:ext cx="5976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993300"/>
                </a:solidFill>
                <a:latin typeface="Monotype Corsiva" pitchFamily="66" charset="0"/>
              </a:rPr>
              <a:t>Поэт Иван Захарович Суриков похоронен на Пятницком кладбище в городе Москве.</a:t>
            </a: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900113" y="2307302"/>
            <a:ext cx="35290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dirty="0">
                <a:latin typeface="Monotype Corsiva" pitchFamily="66" charset="0"/>
              </a:rPr>
              <a:t>До конца жизни Суриков не мог выбраться из нищеты. Умер рано, в мае 1880 года от чахотки. </a:t>
            </a:r>
            <a:r>
              <a:rPr lang="ru-RU" sz="2000" dirty="0" smtClean="0">
                <a:latin typeface="Monotype Corsiva" pitchFamily="66" charset="0"/>
              </a:rPr>
              <a:t>Своей </a:t>
            </a:r>
            <a:r>
              <a:rPr lang="ru-RU" sz="2000" dirty="0">
                <a:latin typeface="Monotype Corsiva" pitchFamily="66" charset="0"/>
              </a:rPr>
              <a:t>заслугой поэт считал только одно:</a:t>
            </a:r>
          </a:p>
          <a:p>
            <a:endParaRPr lang="ru-RU" sz="2000" dirty="0">
              <a:latin typeface="Monotype Corsiva" pitchFamily="66" charset="0"/>
            </a:endParaRPr>
          </a:p>
          <a:p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b="1" dirty="0">
                <a:solidFill>
                  <a:srgbClr val="993300"/>
                </a:solidFill>
                <a:latin typeface="Monotype Corsiva" pitchFamily="66" charset="0"/>
              </a:rPr>
              <a:t>"Я честно мыслил, и песни мои были искренние".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25197"/>
          <a:stretch>
            <a:fillRect/>
          </a:stretch>
        </p:blipFill>
        <p:spPr bwMode="auto">
          <a:xfrm>
            <a:off x="4643438" y="4005263"/>
            <a:ext cx="4000500" cy="224472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908050"/>
            <a:ext cx="3857625" cy="2894013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539750" y="1773238"/>
            <a:ext cx="374491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dirty="0">
                <a:solidFill>
                  <a:srgbClr val="993300"/>
                </a:solidFill>
                <a:latin typeface="Century Schoolbook" pitchFamily="18" charset="0"/>
              </a:rPr>
              <a:t>Иван Захарович Суриков</a:t>
            </a:r>
            <a:r>
              <a:rPr lang="ru-RU" sz="1600" dirty="0">
                <a:latin typeface="Century Schoolbook" pitchFamily="18" charset="0"/>
              </a:rPr>
              <a:t> родился (25 марта) 6 апреля 1841 года в деревне Новоселово Ярославской губернии в семье крестьянина, служившего приказчиком в Москве, а затем открывшего там собственную лавку.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684213" y="1484313"/>
            <a:ext cx="395922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Century Schoolbook" pitchFamily="18" charset="0"/>
              </a:rPr>
              <a:t>Детские годы поэт провел в деревне с мамой и бабушкой. Самостоятельно  научился грамоте и стихотворству.</a:t>
            </a:r>
          </a:p>
          <a:p>
            <a:pPr algn="just"/>
            <a:r>
              <a:rPr lang="ru-RU" dirty="0">
                <a:latin typeface="Century Schoolbook" pitchFamily="18" charset="0"/>
              </a:rPr>
              <a:t> Спустя много лет поэт напишет с грустью:</a:t>
            </a:r>
          </a:p>
          <a:p>
            <a:endParaRPr lang="ru-RU" dirty="0">
              <a:latin typeface="Century Schoolbook" pitchFamily="18" charset="0"/>
            </a:endParaRPr>
          </a:p>
          <a:p>
            <a:r>
              <a:rPr lang="ru-RU" b="1" dirty="0">
                <a:solidFill>
                  <a:srgbClr val="974329"/>
                </a:solidFill>
                <a:latin typeface="Century Schoolbook" pitchFamily="18" charset="0"/>
              </a:rPr>
              <a:t>"Детства прошлого картины! </a:t>
            </a:r>
          </a:p>
          <a:p>
            <a:r>
              <a:rPr lang="ru-RU" b="1" dirty="0">
                <a:solidFill>
                  <a:srgbClr val="974329"/>
                </a:solidFill>
                <a:latin typeface="Century Schoolbook" pitchFamily="18" charset="0"/>
              </a:rPr>
              <a:t> Только вы светлы: </a:t>
            </a:r>
          </a:p>
          <a:p>
            <a:r>
              <a:rPr lang="ru-RU" b="1" dirty="0">
                <a:solidFill>
                  <a:srgbClr val="974329"/>
                </a:solidFill>
                <a:latin typeface="Century Schoolbook" pitchFamily="18" charset="0"/>
              </a:rPr>
              <a:t> Выступаете вы ярко </a:t>
            </a:r>
          </a:p>
          <a:p>
            <a:r>
              <a:rPr lang="ru-RU" b="1" dirty="0">
                <a:solidFill>
                  <a:srgbClr val="974329"/>
                </a:solidFill>
                <a:latin typeface="Century Schoolbook" pitchFamily="18" charset="0"/>
              </a:rPr>
              <a:t> Из сердечной мглы".</a:t>
            </a:r>
          </a:p>
        </p:txBody>
      </p:sp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/>
          <a:srcRect l="3703" t="1492" r="8655" b="39229"/>
          <a:stretch>
            <a:fillRect/>
          </a:stretch>
        </p:blipFill>
        <p:spPr bwMode="auto">
          <a:xfrm>
            <a:off x="4716463" y="1557338"/>
            <a:ext cx="3817937" cy="3552825"/>
          </a:xfrm>
          <a:prstGeom prst="rect">
            <a:avLst/>
          </a:prstGeom>
          <a:noFill/>
          <a:ln w="15875">
            <a:solidFill>
              <a:srgbClr val="974329"/>
            </a:solidFill>
            <a:miter lim="800000"/>
            <a:headEnd/>
            <a:tailEnd/>
          </a:ln>
        </p:spPr>
      </p:pic>
      <p:sp>
        <p:nvSpPr>
          <p:cNvPr id="15363" name="WordArt 6"/>
          <p:cNvSpPr>
            <a:spLocks noChangeArrowheads="1" noChangeShapeType="1" noTextEdit="1"/>
          </p:cNvSpPr>
          <p:nvPr/>
        </p:nvSpPr>
        <p:spPr bwMode="auto">
          <a:xfrm>
            <a:off x="3563938" y="476250"/>
            <a:ext cx="2047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ahnschrift Light SemiCondensed" panose="020B0502040204020203" pitchFamily="34" charset="0"/>
                <a:cs typeface="Arial"/>
              </a:rPr>
              <a:t>Детство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idx="1"/>
          </p:nvPr>
        </p:nvSpPr>
        <p:spPr>
          <a:xfrm>
            <a:off x="395288" y="836613"/>
            <a:ext cx="381635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>
                <a:latin typeface="Monotype Corsiva" pitchFamily="66" charset="0"/>
              </a:rPr>
              <a:t>В 1849 году вместе с матерью Суриков переехал в Москву к отцу и вскоре был отдан для обучения грамоте к двум пожилым сестрам из разорившейся купеческой семьи. Одна из них ввела Ивана в область жития святых, а другая приобщила к стихам поэтов-песенников — </a:t>
            </a:r>
            <a:r>
              <a:rPr lang="ru-RU" sz="2000" dirty="0" err="1">
                <a:latin typeface="Monotype Corsiva" pitchFamily="66" charset="0"/>
              </a:rPr>
              <a:t>И.Дмитриева</a:t>
            </a:r>
            <a:r>
              <a:rPr lang="ru-RU" sz="2000" dirty="0">
                <a:latin typeface="Monotype Corsiva" pitchFamily="66" charset="0"/>
              </a:rPr>
              <a:t>, </a:t>
            </a:r>
            <a:r>
              <a:rPr lang="ru-RU" sz="2000" dirty="0" err="1">
                <a:latin typeface="Monotype Corsiva" pitchFamily="66" charset="0"/>
              </a:rPr>
              <a:t>Н.Цыганова</a:t>
            </a:r>
            <a:r>
              <a:rPr lang="ru-RU" sz="2000" dirty="0">
                <a:latin typeface="Monotype Corsiva" pitchFamily="66" charset="0"/>
              </a:rPr>
              <a:t>, </a:t>
            </a:r>
            <a:r>
              <a:rPr lang="ru-RU" sz="2000" dirty="0" err="1">
                <a:latin typeface="Monotype Corsiva" pitchFamily="66" charset="0"/>
              </a:rPr>
              <a:t>А.Мерзлякова</a:t>
            </a:r>
            <a:r>
              <a:rPr lang="ru-RU" sz="2000" dirty="0">
                <a:latin typeface="Monotype Corsiva" pitchFamily="66" charset="0"/>
              </a:rPr>
              <a:t>. Так в мироощущении будущего поэта народное творчество прочно сплелось с христианскими мотивами, что стало началом его стихотворчества</a:t>
            </a:r>
            <a:r>
              <a:rPr lang="ru-RU" sz="2000" dirty="0">
                <a:latin typeface="Bahnschrift Light SemiCondensed" panose="020B0502040204020203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ru-RU" sz="2000" dirty="0">
              <a:latin typeface="Arial" charset="0"/>
            </a:endParaRPr>
          </a:p>
        </p:txBody>
      </p:sp>
      <p:pic>
        <p:nvPicPr>
          <p:cNvPr id="16386" name="Объект 3"/>
          <p:cNvPicPr>
            <a:picLocks noChangeAspect="1"/>
          </p:cNvPicPr>
          <p:nvPr/>
        </p:nvPicPr>
        <p:blipFill>
          <a:blip r:embed="rId2" cstate="print"/>
          <a:srcRect l="2847" t="52980" r="51361" b="3412"/>
          <a:stretch>
            <a:fillRect/>
          </a:stretch>
        </p:blipFill>
        <p:spPr bwMode="auto">
          <a:xfrm>
            <a:off x="4572000" y="3284538"/>
            <a:ext cx="403383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92150"/>
            <a:ext cx="3706813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900113" y="1125538"/>
            <a:ext cx="3422650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latin typeface="Monotype Corsiva" pitchFamily="66" charset="0"/>
              </a:rPr>
              <a:t>Увлечение Ивана вызвало неудовольствие его отца, и как только сын подрос, он поставил его себе в помощники. Несмотря на строгости, в свободные от работы минуты Суриков продолжал много читать и уже во второй половине 1850-х годов начал писать собственные стихи. Однако они не сохранились — автор уничтожил их. Но затем последовал целый ряд стихов и пьес.</a:t>
            </a:r>
          </a:p>
        </p:txBody>
      </p:sp>
      <p:pic>
        <p:nvPicPr>
          <p:cNvPr id="1741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196975"/>
            <a:ext cx="33512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3059113" y="549275"/>
            <a:ext cx="2571750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Поэт-самоучка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900113" y="1268413"/>
            <a:ext cx="3240087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latin typeface="Monotype Corsiva" pitchFamily="66" charset="0"/>
              </a:rPr>
              <a:t>В 1862 году Суриков познакомился с поэтом </a:t>
            </a:r>
            <a:r>
              <a:rPr lang="ru-RU" sz="2000" dirty="0" err="1">
                <a:latin typeface="Monotype Corsiva" pitchFamily="66" charset="0"/>
              </a:rPr>
              <a:t>А.Плещеевым</a:t>
            </a:r>
            <a:r>
              <a:rPr lang="ru-RU" sz="2000" dirty="0">
                <a:latin typeface="Monotype Corsiva" pitchFamily="66" charset="0"/>
              </a:rPr>
              <a:t>, который весьма высоко оценил его произведения, способствовал формированию поэтического таланта юноши, а также помог ему опубликовать стихи в журнале   «Развлечение», после чего последовали публикации в других изданиях.</a:t>
            </a:r>
          </a:p>
        </p:txBody>
      </p:sp>
      <p:pic>
        <p:nvPicPr>
          <p:cNvPr id="1843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981075"/>
            <a:ext cx="37687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411413" y="692150"/>
            <a:ext cx="44656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Bahnschrift Light SemiCondensed" panose="020B0502040204020203" pitchFamily="34" charset="0"/>
              </a:rPr>
              <a:t>Многие стихи поэта посвящены русской природе и детям: «Утро», «Детство», «В ночном», «Зима».</a:t>
            </a:r>
          </a:p>
        </p:txBody>
      </p:sp>
      <p:pic>
        <p:nvPicPr>
          <p:cNvPr id="19458" name="Picture 5" descr="Картинка 49 из 6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908050"/>
            <a:ext cx="1905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7" descr="Картинка 7 из 6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6689" b="4105"/>
          <a:stretch>
            <a:fillRect/>
          </a:stretch>
        </p:blipFill>
        <p:spPr bwMode="auto">
          <a:xfrm>
            <a:off x="6877050" y="908050"/>
            <a:ext cx="17272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Картинка 44 из 6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3500438"/>
            <a:ext cx="1905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0" descr="Картинка 20 из 69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6013" y="3573463"/>
            <a:ext cx="18415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1" descr="Картинка 51 из 69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379427">
            <a:off x="3546474" y="1806409"/>
            <a:ext cx="20923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8353425" cy="62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84213" y="404813"/>
            <a:ext cx="8256587" cy="6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А некоторые стихи стали народными песнями, среди которых особенно популярны «Рябина», «Степь да степь кругом».</a:t>
            </a:r>
            <a:r>
              <a:rPr lang="ru-RU" sz="2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827088" y="2133600"/>
            <a:ext cx="4572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«Что шумишь, качаясь,</a:t>
            </a:r>
          </a:p>
          <a:p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Тонкая рябина,</a:t>
            </a:r>
          </a:p>
          <a:p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Низко наклоняясь</a:t>
            </a:r>
          </a:p>
          <a:p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Головою к тыну?» —</a:t>
            </a:r>
          </a:p>
          <a:p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«С ветром речь веду я</a:t>
            </a:r>
          </a:p>
          <a:p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О своей невзгоде,</a:t>
            </a:r>
          </a:p>
          <a:p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Что одна расту я</a:t>
            </a:r>
          </a:p>
          <a:p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В этом огороде</a:t>
            </a:r>
            <a:r>
              <a:rPr lang="ru-RU" dirty="0">
                <a:solidFill>
                  <a:schemeClr val="bg1"/>
                </a:solidFill>
              </a:rPr>
              <a:t>.»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6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6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WordArt 6"/>
          <p:cNvSpPr>
            <a:spLocks noChangeArrowheads="1" noChangeShapeType="1" noTextEdit="1"/>
          </p:cNvSpPr>
          <p:nvPr/>
        </p:nvSpPr>
        <p:spPr bwMode="auto">
          <a:xfrm>
            <a:off x="2555875" y="620713"/>
            <a:ext cx="42291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ahnschrift Light SemiCondensed" panose="020B0502040204020203" pitchFamily="34" charset="0"/>
                <a:cs typeface="Arial"/>
              </a:rPr>
              <a:t>Немного о стихах поэта…</a:t>
            </a:r>
          </a:p>
        </p:txBody>
      </p:sp>
      <p:pic>
        <p:nvPicPr>
          <p:cNvPr id="22530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628775"/>
            <a:ext cx="30099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628775"/>
            <a:ext cx="375443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499</TotalTime>
  <Words>562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След самолета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Захарович Суриков</dc:title>
  <dc:creator>Елена</dc:creator>
  <cp:lastModifiedBy>Татьяна</cp:lastModifiedBy>
  <cp:revision>62</cp:revision>
  <dcterms:created xsi:type="dcterms:W3CDTF">2013-08-20T22:02:58Z</dcterms:created>
  <dcterms:modified xsi:type="dcterms:W3CDTF">2021-04-06T11:39:48Z</dcterms:modified>
</cp:coreProperties>
</file>