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2" r:id="rId13"/>
    <p:sldId id="257" r:id="rId14"/>
    <p:sldId id="258" r:id="rId15"/>
    <p:sldId id="259" r:id="rId16"/>
    <p:sldId id="260" r:id="rId17"/>
    <p:sldId id="261" r:id="rId18"/>
    <p:sldId id="26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 autoAdjust="0"/>
    <p:restoredTop sz="94489" autoAdjust="0"/>
  </p:normalViewPr>
  <p:slideViewPr>
    <p:cSldViewPr>
      <p:cViewPr>
        <p:scale>
          <a:sx n="53" d="100"/>
          <a:sy n="53" d="100"/>
        </p:scale>
        <p:origin x="-580" y="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5FAA-D447-402A-8D96-C4116737B1EA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F40F-2712-4FFA-9A27-6C13BFCA2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FECE-C600-42B9-9293-E5460FA51509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78B-2909-42BF-ABD1-E042CB8D6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3FC6-A3A8-4A1A-8535-1A5F26679763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9C81-1379-43B8-90FE-03D5CA59B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95C5-3D48-4178-85F7-3569FF81BC0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7C9F-1DF9-4791-9C04-D1337ACD3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4D4D-97EB-4075-963C-D9BF8FA97756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38D7-6A80-4638-ABB0-B87668AD0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2FC0-64E8-48E3-A097-E04CF40ADDE8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7C95-0C35-4401-BC24-27906385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70E8-E7D5-468E-A901-FD928D79F3AB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5D12-064C-4D3B-ACD8-F50B8202D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CAF6-6A82-431D-B886-1DE6455782A6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9E86-3CB8-4D32-BF6E-5FC27BC25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218F-C1EE-4601-827A-16D36E9580B2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BD17-8A89-4AEA-B19E-B6568C24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9DAF-DA74-4233-981D-214A1B01DC1A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9EE-3367-417B-AE20-28F0133D6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597-A59B-41F0-A104-61A1F1787469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C916-E6BB-4E11-8D41-7E2E66AD8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ED24A-E03B-40DD-A6FC-AC2779657960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005A4-A05D-4875-8FCD-2935B6A82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33" r:id="rId7"/>
    <p:sldLayoutId id="2147483734" r:id="rId8"/>
    <p:sldLayoutId id="2147483743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295400"/>
            <a:ext cx="7561262" cy="2853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"Самарский текст":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литературное </a:t>
            </a:r>
            <a:r>
              <a:rPr lang="ru-RU" sz="2400" b="1" dirty="0" smtClean="0">
                <a:solidFill>
                  <a:srgbClr val="0070C0"/>
                </a:solidFill>
              </a:rPr>
              <a:t>краеведение и культурно-образовательные инициативы в городском пространстве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8313" y="4365625"/>
            <a:ext cx="7704137" cy="1871663"/>
          </a:xfrm>
        </p:spPr>
        <p:txBody>
          <a:bodyPr/>
          <a:lstStyle/>
          <a:p>
            <a:pPr indent="0" algn="r" eaLnBrk="1" hangingPunct="1">
              <a:lnSpc>
                <a:spcPct val="10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mtClean="0"/>
              <a:t>А.В.Синицкая, </a:t>
            </a:r>
          </a:p>
          <a:p>
            <a:pPr indent="0" algn="r" eaLnBrk="1" hangingPunct="1">
              <a:lnSpc>
                <a:spcPct val="10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mtClean="0"/>
              <a:t>кандидат филологических наук,</a:t>
            </a:r>
          </a:p>
          <a:p>
            <a:pPr indent="0" algn="r" eaLnBrk="1" hangingPunct="1">
              <a:lnSpc>
                <a:spcPct val="10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mtClean="0"/>
              <a:t>ведущий библиограф«СМИБС» (Самарская информационно-библиотечная система),</a:t>
            </a:r>
          </a:p>
          <a:p>
            <a:pPr indent="0" algn="r" eaLnBrk="1" hangingPunct="1">
              <a:lnSpc>
                <a:spcPct val="10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mtClean="0"/>
              <a:t>vidha@yandex.ru</a:t>
            </a: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05038"/>
            <a:ext cx="2470150" cy="3816350"/>
          </a:xfrm>
        </p:spPr>
      </p:pic>
      <p:pic>
        <p:nvPicPr>
          <p:cNvPr id="18435" name="Picture 2" descr="Асонова, Романичева, Бухина - Читатель в игре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908050"/>
            <a:ext cx="25590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Арзамасцева, Романичева, Бухина, Асонова - Читатель в поиске обложка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557338"/>
            <a:ext cx="251936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7" descr="il-2-236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692696"/>
            <a:ext cx="2296793" cy="3384377"/>
          </a:xfrm>
          <a:noFill/>
        </p:spPr>
      </p:pic>
      <p:pic>
        <p:nvPicPr>
          <p:cNvPr id="19460" name="Picture 2" descr="Елена Квашнина - «Новые» детские книги в пространстве библиотеки и школы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232248" cy="34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s://bookbear.net/thumb/work/big/?src=1334003532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2376264" cy="338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1075"/>
            <a:ext cx="6400800" cy="86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dirty="0" smtClean="0"/>
              <a:t>Константин Головкин: Самарский Леонардо да Винчи</a:t>
            </a:r>
            <a:endParaRPr lang="ru-RU" sz="2000" dirty="0"/>
          </a:p>
        </p:txBody>
      </p:sp>
      <p:pic>
        <p:nvPicPr>
          <p:cNvPr id="20483" name="Picture 2" descr="Дмитрий АГАЛАКОВ: «Константин Головкин был человеком-планетой, со своей орбитой и мощным культурным притяжением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492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Анна\Desktop\64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573463"/>
            <a:ext cx="1728788" cy="104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628775"/>
            <a:ext cx="2159000" cy="340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1052513"/>
            <a:ext cx="525621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Дина Рубина.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Синдром Петрушки  (2010)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8313" y="1989138"/>
            <a:ext cx="5399087" cy="4208462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«Вообще </a:t>
            </a:r>
            <a:r>
              <a:rPr lang="ru-RU" dirty="0"/>
              <a:t>ему нравилась </a:t>
            </a:r>
            <a:r>
              <a:rPr lang="ru-RU" dirty="0" smtClean="0"/>
              <a:t>Самара. </a:t>
            </a:r>
            <a:r>
              <a:rPr lang="ru-RU" dirty="0"/>
              <a:t>В отличие от линейного, очень мужского и жесткого Питера, в котором ему довелось прожить несколько лет, купеческая Самара казалась мягкой и извилисто-женственной: тянулась, как кошка, вдоль реки, </a:t>
            </a:r>
            <a:r>
              <a:rPr lang="ru-RU" dirty="0" err="1" smtClean="0"/>
              <a:t>привалясь</a:t>
            </a:r>
            <a:r>
              <a:rPr lang="ru-RU" dirty="0" smtClean="0"/>
              <a:t> </a:t>
            </a:r>
            <a:r>
              <a:rPr lang="ru-RU" dirty="0"/>
              <a:t>к ее </a:t>
            </a:r>
            <a:r>
              <a:rPr lang="ru-RU" dirty="0" smtClean="0"/>
              <a:t>боку.</a:t>
            </a:r>
            <a:r>
              <a:rPr lang="ru-RU" dirty="0"/>
              <a:t> </a:t>
            </a: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Ему </a:t>
            </a:r>
            <a:r>
              <a:rPr lang="ru-RU" dirty="0"/>
              <a:t>нравились крутые спуски к Волге, такой широкой в этих местах, что дальний берег казался голубым, расплывался и туманно зависал на границе с небом; нравились широкие тротуары, обсаженные деревьями, симпатичные бабульки с петрушкой и укропом на газетке и яблоками особых волжских сортов в ведрах и тазах; нравились ротонды с шипучими напитками на набережной и сохранившиеся в центре миллионного города домики в три окошка, с водопроводными колонками у ворот и фруктовыми садиками за забором, откуда разносился бодрый собачий </a:t>
            </a:r>
            <a:r>
              <a:rPr lang="ru-RU" dirty="0" smtClean="0"/>
              <a:t>лай».</a:t>
            </a:r>
            <a:endParaRPr lang="ru-RU" dirty="0"/>
          </a:p>
        </p:txBody>
      </p:sp>
      <p:pic>
        <p:nvPicPr>
          <p:cNvPr id="2150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628775"/>
            <a:ext cx="2447925" cy="3786188"/>
          </a:xfrm>
        </p:spPr>
      </p:pic>
      <p:pic>
        <p:nvPicPr>
          <p:cNvPr id="2150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084763"/>
            <a:ext cx="424815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778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Сергей Палий. </a:t>
            </a:r>
            <a:r>
              <a:rPr lang="ru-RU" dirty="0" err="1" smtClean="0">
                <a:solidFill>
                  <a:srgbClr val="FF0000"/>
                </a:solidFill>
              </a:rPr>
              <a:t>Безымянка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(2010)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81075"/>
            <a:ext cx="7056437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38" y="908050"/>
            <a:ext cx="8229600" cy="995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Андрей </a:t>
            </a:r>
            <a:r>
              <a:rPr lang="ru-RU" dirty="0" err="1" smtClean="0">
                <a:solidFill>
                  <a:srgbClr val="FF0000"/>
                </a:solidFill>
              </a:rPr>
              <a:t>Олех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Безымянлаг</a:t>
            </a:r>
            <a:r>
              <a:rPr lang="ru-RU" dirty="0" smtClean="0">
                <a:solidFill>
                  <a:srgbClr val="FF0000"/>
                </a:solidFill>
              </a:rPr>
              <a:t> (2014)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196975"/>
            <a:ext cx="3132137" cy="4525963"/>
          </a:xfrm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90725"/>
            <a:ext cx="28082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468313" y="414972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rgbClr val="FF0000"/>
                </a:solidFill>
                <a:latin typeface="Constantia" pitchFamily="18" charset="0"/>
              </a:rPr>
              <a:t>В 2015 году роман «Безымянлаг» вошел в шорт-лист литературной премии «Дебют», а в 2016 стараниями издательства «Эксмо» на прилавках книжных магазинов появилась и бумажная версия. Исторический детектив, основанный на архивных документах – так автор описывает свою книгу.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8229600" cy="2447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Ирина </a:t>
            </a:r>
            <a:r>
              <a:rPr lang="ru-RU" sz="2800" b="1" dirty="0" err="1" smtClean="0">
                <a:solidFill>
                  <a:srgbClr val="FF0000"/>
                </a:solidFill>
              </a:rPr>
              <a:t>Саморукова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err="1" smtClean="0">
                <a:solidFill>
                  <a:srgbClr val="FF0000"/>
                </a:solidFill>
              </a:rPr>
              <a:t>Тюратам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Параллельные миры в точке их пересечения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Факультет чтения и письма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852738"/>
            <a:ext cx="1731962" cy="2255837"/>
          </a:xfrm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863" y="3141663"/>
            <a:ext cx="26289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076700"/>
            <a:ext cx="17446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836613"/>
            <a:ext cx="3970338" cy="1223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Вестник современного искусства: поэзия, проза, драматургия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1995-2011 (</a:t>
            </a:r>
            <a:r>
              <a:rPr lang="ru-RU" sz="1400" dirty="0" smtClean="0">
                <a:solidFill>
                  <a:srgbClr val="FF0000"/>
                </a:solidFill>
              </a:rPr>
              <a:t>новое «рождение»)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603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773238"/>
            <a:ext cx="4186238" cy="4352925"/>
          </a:xfrm>
        </p:spPr>
        <p:txBody>
          <a:bodyPr/>
          <a:lstStyle/>
          <a:p>
            <a:pPr algn="just" eaLnBrk="1" hangingPunct="1"/>
            <a:endParaRPr lang="ru-RU" altLang="ru-RU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ru-RU" altLang="ru-RU" smtClean="0">
                <a:solidFill>
                  <a:srgbClr val="FF0000"/>
                </a:solidFill>
              </a:rPr>
              <a:t>Произведения современных литераторов (проза, поэзия, драматургия), диалоги и лекции по гуманитарной тематике, обзоры и анонсы арт-событий. Фото- и видеоматериалы.</a:t>
            </a:r>
          </a:p>
          <a:p>
            <a:pPr algn="just" eaLnBrk="1" hangingPunct="1"/>
            <a:r>
              <a:rPr lang="en-US" altLang="ru-RU" sz="1600" b="1" smtClean="0">
                <a:solidFill>
                  <a:srgbClr val="FF0000"/>
                </a:solidFill>
              </a:rPr>
              <a:t>http://www.cirkolimp-tv.ru/</a:t>
            </a:r>
            <a:endParaRPr lang="ru-RU" altLang="ru-RU" sz="1600" b="1" smtClean="0">
              <a:solidFill>
                <a:srgbClr val="FF0000"/>
              </a:solidFill>
            </a:endParaRPr>
          </a:p>
        </p:txBody>
      </p:sp>
      <p:pic>
        <p:nvPicPr>
          <p:cNvPr id="25604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3500438"/>
            <a:ext cx="6191251" cy="1936750"/>
          </a:xfrm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052513"/>
            <a:ext cx="29051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1547813" y="1052513"/>
            <a:ext cx="6337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844675"/>
            <a:ext cx="5327650" cy="40528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 err="1" smtClean="0">
                <a:solidFill>
                  <a:srgbClr val="0070C0"/>
                </a:solidFill>
              </a:rPr>
              <a:t>ПринципЫ</a:t>
            </a:r>
            <a:r>
              <a:rPr lang="ru-RU" sz="2400" dirty="0" smtClean="0">
                <a:solidFill>
                  <a:srgbClr val="0070C0"/>
                </a:solidFill>
              </a:rPr>
              <a:t> И ПРИЗНАКИ открытого образования</a:t>
            </a:r>
            <a:endParaRPr lang="ru-RU" sz="2400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38525"/>
          </a:xfrm>
        </p:spPr>
        <p:txBody>
          <a:bodyPr>
            <a:normAutofit fontScale="4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/>
              <a:t>Нелинейная образовательная траектория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/>
              <a:t>Необходимость формирования умений пользоваться внешкольным ресурсом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/>
              <a:t>Образование перемещается на открытые, «неформальные» площадки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/>
              <a:t>Использование </a:t>
            </a:r>
            <a:r>
              <a:rPr lang="ru-RU" sz="2900" dirty="0" err="1" smtClean="0"/>
              <a:t>социокультурных</a:t>
            </a:r>
            <a:r>
              <a:rPr lang="ru-RU" sz="2900" dirty="0" smtClean="0"/>
              <a:t> ресурсов города для решения образовательных задач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/>
              <a:t>Ситуативное обучение: точки городского пространства становятся открытыми зонами эксперимента: образовательные события (</a:t>
            </a:r>
            <a:r>
              <a:rPr lang="ru-RU" sz="2900" dirty="0" err="1" smtClean="0"/>
              <a:t>кинопоказы</a:t>
            </a:r>
            <a:r>
              <a:rPr lang="ru-RU" sz="2900" dirty="0" smtClean="0"/>
              <a:t>, клубы, лекции, мастер-классы)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295400"/>
            <a:ext cx="74168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Профессиональные задачи учителя</a:t>
            </a:r>
            <a:r>
              <a:rPr lang="en-US" sz="2800" dirty="0" smtClean="0">
                <a:solidFill>
                  <a:srgbClr val="0070C0"/>
                </a:solidFill>
              </a:rPr>
              <a:t>/c</a:t>
            </a:r>
            <a:r>
              <a:rPr lang="ru-RU" sz="2800" dirty="0" err="1" smtClean="0">
                <a:solidFill>
                  <a:srgbClr val="0070C0"/>
                </a:solidFill>
              </a:rPr>
              <a:t>ловесника</a:t>
            </a:r>
            <a:r>
              <a:rPr lang="ru-RU" sz="2800" dirty="0" smtClean="0">
                <a:solidFill>
                  <a:srgbClr val="0070C0"/>
                </a:solidFill>
              </a:rPr>
              <a:t>:</a:t>
            </a:r>
            <a:endParaRPr lang="ru-RU" sz="28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371600" y="2205038"/>
            <a:ext cx="6400800" cy="3281362"/>
          </a:xfrm>
        </p:spPr>
        <p:txBody>
          <a:bodyPr/>
          <a:lstStyle/>
          <a:p>
            <a:pPr algn="just" eaLnBrk="1" hangingPunct="1"/>
            <a:r>
              <a:rPr lang="ru-RU" smtClean="0"/>
              <a:t>формирование и развития познавательного и читательского интереса в рамках проектной, внеурочной деятельности,</a:t>
            </a:r>
          </a:p>
          <a:p>
            <a:pPr algn="just" eaLnBrk="1" hangingPunct="1"/>
            <a:r>
              <a:rPr lang="ru-RU" smtClean="0"/>
              <a:t>расширение культурного контекста, облегчение восприятия художественного текста,</a:t>
            </a:r>
          </a:p>
          <a:p>
            <a:pPr algn="just" eaLnBrk="1" hangingPunct="1"/>
            <a:r>
              <a:rPr lang="ru-RU" smtClean="0"/>
              <a:t> освоение новых читательских</a:t>
            </a:r>
            <a:r>
              <a:rPr lang="en-US" smtClean="0"/>
              <a:t>/</a:t>
            </a:r>
            <a:r>
              <a:rPr lang="ru-RU" smtClean="0"/>
              <a:t>культурных навыков: роли журналиста, исследователя, писателя, историка, режиссера, сценариста, веб-мастера.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93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От литературного текста – к тексту культуры</a:t>
            </a:r>
            <a:endParaRPr lang="ru-RU" sz="28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900113" y="2708275"/>
            <a:ext cx="7416800" cy="27781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В качестве текста, доступного для прочтения, рассматриваются город и музей, музыка и театр, страна и мир, тексты городских пространств. Информационное городское пространство требует от читателя самых разных читательских навыков.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       Чтение специальных текстов пока еще не вошло в школьные пособия и задачи, но уже рассматривается педагогами как учебный материал.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295400"/>
            <a:ext cx="8353425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Проблемы литературного школьного образования: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916113"/>
            <a:ext cx="7704138" cy="3241675"/>
          </a:xfrm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Остается нерешенной задача доступа к общекультурной коммуникативной системе: необходимо дать опыт «считывания» разнообразных текстов культуры и опыт конструирования собственных текстов.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Однако работать с разнообразными текстами культуры школьников не учат практически ни на одном предмете, даже на уроках литературы (отсутствие семиотической компетентности: умение считывать и интерпретировать информацию, анализировать контекст).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684213" y="1484313"/>
            <a:ext cx="8064500" cy="4105275"/>
          </a:xfrm>
        </p:spPr>
        <p:txBody>
          <a:bodyPr/>
          <a:lstStyle/>
          <a:p>
            <a:pPr marL="273050" algn="just" eaLnBrk="1" hangingPunct="1">
              <a:buFont typeface="Wingdings 2" pitchFamily="18" charset="2"/>
              <a:buChar char=""/>
            </a:pPr>
            <a:r>
              <a:rPr lang="ru-RU" smtClean="0"/>
              <a:t>Традиционные методы изучения классической литературы не работают.</a:t>
            </a:r>
          </a:p>
          <a:p>
            <a:pPr marL="273050" algn="just" eaLnBrk="1" hangingPunct="1">
              <a:buFont typeface="Wingdings 2" pitchFamily="18" charset="2"/>
              <a:buChar char=""/>
            </a:pPr>
            <a:r>
              <a:rPr lang="ru-RU" smtClean="0"/>
              <a:t>Востребованными становятся проекты, которые помогают преобразовывать художественное слово в «текст культуры».</a:t>
            </a:r>
          </a:p>
          <a:p>
            <a:pPr marL="273050" algn="just" eaLnBrk="1" hangingPunct="1">
              <a:buFont typeface="Wingdings 2" pitchFamily="18" charset="2"/>
              <a:buChar char=""/>
            </a:pPr>
            <a:r>
              <a:rPr lang="ru-RU" smtClean="0"/>
              <a:t>Важна многомерность литературного текста (привлечение различных ресурсов культурной среды: живопись и театр, артефакты эпохи, предметы повседневности.</a:t>
            </a:r>
          </a:p>
          <a:p>
            <a:pPr marL="273050" algn="just" eaLnBrk="1" hangingPunct="1">
              <a:buFont typeface="Wingdings 2" pitchFamily="18" charset="2"/>
              <a:buChar char=""/>
            </a:pPr>
            <a:r>
              <a:rPr lang="ru-RU" smtClean="0"/>
              <a:t>Необходим поиск посредника между школой и социокультурными институтами.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54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Основные задачи литературно-проектной деятельности:</a:t>
            </a:r>
            <a:endParaRPr lang="ru-RU" sz="28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27088" y="2276475"/>
            <a:ext cx="7705725" cy="3455988"/>
          </a:xfrm>
        </p:spPr>
        <p:txBody>
          <a:bodyPr/>
          <a:lstStyle/>
          <a:p>
            <a:pPr eaLnBrk="1" hangingPunct="1"/>
            <a:r>
              <a:rPr lang="ru-RU" smtClean="0"/>
              <a:t>Освоение культурных объектов (музеи, театры, кино, город в целом) и создание своей версии интерпретации,</a:t>
            </a:r>
          </a:p>
          <a:p>
            <a:pPr eaLnBrk="1" hangingPunct="1"/>
            <a:r>
              <a:rPr lang="ru-RU" smtClean="0"/>
              <a:t>Создание контекстуальной рамки для классических книг и их «визуализации» музейными средствами,</a:t>
            </a:r>
          </a:p>
          <a:p>
            <a:pPr eaLnBrk="1" hangingPunct="1"/>
            <a:r>
              <a:rPr lang="ru-RU" smtClean="0"/>
              <a:t>Расширение литературного текста за счет создания своеобразного подстрочника: гипертекста, основой которого является сам город.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96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новые формы организации читательской деятельности в пространстве библиотеки и школы: </a:t>
            </a:r>
            <a:endParaRPr lang="ru-RU" sz="20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r>
              <a:rPr lang="ru-RU" smtClean="0"/>
              <a:t>Как активизировать читательскую деятельность?</a:t>
            </a:r>
          </a:p>
          <a:p>
            <a:pPr eaLnBrk="1" hangingPunct="1"/>
            <a:r>
              <a:rPr lang="ru-RU" smtClean="0"/>
              <a:t>Как работать с новыми книгами? С новыми формами?</a:t>
            </a:r>
          </a:p>
          <a:p>
            <a:pPr eaLnBrk="1" hangingPunct="1"/>
            <a:r>
              <a:rPr lang="ru-RU" smtClean="0"/>
              <a:t>Книга 2.0: книги с «дополненной реальностью»</a:t>
            </a:r>
            <a:r>
              <a:rPr lang="en-US" smtClean="0"/>
              <a:t>/</a:t>
            </a:r>
            <a:r>
              <a:rPr lang="ru-RU" smtClean="0"/>
              <a:t>от дневника к читательскому блогу; </a:t>
            </a:r>
          </a:p>
          <a:p>
            <a:pPr eaLnBrk="1" hangingPunct="1"/>
            <a:r>
              <a:rPr lang="ru-RU" smtClean="0"/>
              <a:t>как работать с литературой нон-фикшн? Какие приемы выбрать? На каких книгах остановиться?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Форматы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2133600"/>
            <a:ext cx="7488237" cy="3352800"/>
          </a:xfrm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разбираем» и «собираем» хрестоматийные тексты и новейшей литературы: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сторителлинг</a:t>
            </a: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мастер-классы/</a:t>
            </a:r>
            <a:r>
              <a:rPr lang="ru-RU" dirty="0" err="1" smtClean="0"/>
              <a:t>ридинг-группы</a:t>
            </a:r>
            <a:r>
              <a:rPr lang="ru-RU" dirty="0" smtClean="0"/>
              <a:t>/</a:t>
            </a:r>
            <a:r>
              <a:rPr lang="ru-RU" dirty="0" err="1" smtClean="0"/>
              <a:t>воркшопы</a:t>
            </a:r>
            <a:r>
              <a:rPr lang="ru-RU" dirty="0" smtClean="0"/>
              <a:t>,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кинодидактика</a:t>
            </a:r>
            <a:r>
              <a:rPr lang="ru-RU" dirty="0" smtClean="0"/>
              <a:t>: </a:t>
            </a:r>
            <a:r>
              <a:rPr lang="ru-RU" dirty="0" err="1" smtClean="0"/>
              <a:t>кинопоказы</a:t>
            </a:r>
            <a:r>
              <a:rPr lang="ru-RU" dirty="0" smtClean="0"/>
              <a:t> + комментарии (литературная основа фильма),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литературно-игровые проекты (экскурсии с элементами </a:t>
            </a:r>
            <a:r>
              <a:rPr lang="ru-RU" dirty="0" err="1" smtClean="0"/>
              <a:t>квеста</a:t>
            </a:r>
            <a:r>
              <a:rPr lang="ru-RU" dirty="0" smtClean="0"/>
              <a:t>, «литературный багаж», «исторический театр», составление предметной коллекции – предметного мира произведения (презентация, коллаж, диафильм, выставка).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230</TotalTime>
  <Words>696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« "Самарский текст":  литературное краеведение и культурно-образовательные инициативы в городском пространстве</vt:lpstr>
      <vt:lpstr>ПринципЫ И ПРИЗНАКИ открытого образования</vt:lpstr>
      <vt:lpstr>Профессиональные задачи учителя/cловесника:</vt:lpstr>
      <vt:lpstr>От литературного текста – к тексту культуры</vt:lpstr>
      <vt:lpstr>Проблемы литературного школьного образования:</vt:lpstr>
      <vt:lpstr>Слайд 6</vt:lpstr>
      <vt:lpstr>Основные задачи литературно-проектной деятельности:</vt:lpstr>
      <vt:lpstr>новые формы организации читательской деятельности в пространстве библиотеки и школы: </vt:lpstr>
      <vt:lpstr>Форматы</vt:lpstr>
      <vt:lpstr>Слайд 10</vt:lpstr>
      <vt:lpstr>Слайд 11</vt:lpstr>
      <vt:lpstr>Константин Головкин: Самарский Леонардо да Винчи</vt:lpstr>
      <vt:lpstr>          Дина Рубина.  Синдром Петрушки  (2010)  </vt:lpstr>
      <vt:lpstr>Сергей Палий. Безымянка                                       (2010)</vt:lpstr>
      <vt:lpstr>Андрей Олех. Безымянлаг (2014)</vt:lpstr>
      <vt:lpstr>Ирина Саморукова Тюратам Параллельные миры в точке их пересечения Факультет чтения и письма</vt:lpstr>
      <vt:lpstr>Вестник современного искусства: поэзия, проза, драматургия 1995-2011 (новое «рождение»)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«Самарский текст»</dc:title>
  <dc:creator>Анна</dc:creator>
  <cp:lastModifiedBy>Анна</cp:lastModifiedBy>
  <cp:revision>42</cp:revision>
  <dcterms:created xsi:type="dcterms:W3CDTF">2016-12-07T21:48:54Z</dcterms:created>
  <dcterms:modified xsi:type="dcterms:W3CDTF">2020-05-20T08:33:45Z</dcterms:modified>
</cp:coreProperties>
</file>